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4" r:id="rId4"/>
    <p:sldId id="257" r:id="rId5"/>
    <p:sldId id="258" r:id="rId6"/>
    <p:sldId id="259" r:id="rId7"/>
    <p:sldId id="260" r:id="rId8"/>
    <p:sldId id="261" r:id="rId9"/>
    <p:sldId id="262" r:id="rId10"/>
    <p:sldId id="277" r:id="rId11"/>
    <p:sldId id="263" r:id="rId12"/>
    <p:sldId id="264" r:id="rId13"/>
    <p:sldId id="265" r:id="rId14"/>
    <p:sldId id="266" r:id="rId15"/>
    <p:sldId id="267" r:id="rId16"/>
    <p:sldId id="270" r:id="rId17"/>
    <p:sldId id="268" r:id="rId18"/>
    <p:sldId id="278" r:id="rId19"/>
    <p:sldId id="269" r:id="rId20"/>
    <p:sldId id="271" r:id="rId21"/>
    <p:sldId id="272" r:id="rId22"/>
    <p:sldId id="273" r:id="rId23"/>
    <p:sldId id="283" r:id="rId24"/>
    <p:sldId id="291" r:id="rId25"/>
    <p:sldId id="287" r:id="rId26"/>
    <p:sldId id="293" r:id="rId27"/>
    <p:sldId id="281" r:id="rId28"/>
    <p:sldId id="288" r:id="rId29"/>
    <p:sldId id="285" r:id="rId30"/>
    <p:sldId id="275" r:id="rId31"/>
    <p:sldId id="280" r:id="rId32"/>
    <p:sldId id="282" r:id="rId33"/>
    <p:sldId id="294"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p:cViewPr>
        <p:scale>
          <a:sx n="60" d="100"/>
          <a:sy n="60" d="100"/>
        </p:scale>
        <p:origin x="-1644"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A0583-1CE9-4802-9B63-4ABBA4E4EC24}"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334161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A0583-1CE9-4802-9B63-4ABBA4E4EC24}"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263138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A0583-1CE9-4802-9B63-4ABBA4E4EC24}"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57384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A0583-1CE9-4802-9B63-4ABBA4E4EC24}"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185996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A0583-1CE9-4802-9B63-4ABBA4E4EC24}"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121939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A0583-1CE9-4802-9B63-4ABBA4E4EC24}"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57564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A0583-1CE9-4802-9B63-4ABBA4E4EC24}"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227578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A0583-1CE9-4802-9B63-4ABBA4E4EC24}"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242539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A0583-1CE9-4802-9B63-4ABBA4E4EC24}"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125773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A0583-1CE9-4802-9B63-4ABBA4E4EC24}"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17311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A0583-1CE9-4802-9B63-4ABBA4E4EC24}"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19596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A0583-1CE9-4802-9B63-4ABBA4E4EC24}" type="datetimeFigureOut">
              <a:rPr lang="en-US" smtClean="0"/>
              <a:pPr/>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F41B-D1C0-4824-ADD1-CCB3E431137D}" type="slidenum">
              <a:rPr lang="en-US" smtClean="0"/>
              <a:pPr/>
              <a:t>‹#›</a:t>
            </a:fld>
            <a:endParaRPr lang="en-US"/>
          </a:p>
        </p:txBody>
      </p:sp>
    </p:spTree>
    <p:extLst>
      <p:ext uri="{BB962C8B-B14F-4D97-AF65-F5344CB8AC3E}">
        <p14:creationId xmlns="" xmlns:p14="http://schemas.microsoft.com/office/powerpoint/2010/main" val="422475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vemint.com/Leisure/97KlbL4WqiLCiEG9wKeRCI/How-to-secure-your-home-WiFi-network.html" TargetMode="External"/><Relationship Id="rId2" Type="http://schemas.openxmlformats.org/officeDocument/2006/relationships/hyperlink" Target="https://www.livemint.com/Money/AU0PE4iRnYNaIBvylIJV6L/Using-credit-debit-cards-may-now-be-safer.html"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livemint.com/Industry/lsLjOZXe0s6XmVTrvBJDKM/News-in-numbers-Over-25-mn-PoS-machines-at-shops-now-say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lifewire.com/what-is-software-4153107"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youtu.be/amsYVWhslNs" TargetMode="External"/><Relationship Id="rId3" Type="http://schemas.openxmlformats.org/officeDocument/2006/relationships/image" Target="../media/image28.png"/><Relationship Id="rId7" Type="http://schemas.openxmlformats.org/officeDocument/2006/relationships/hyperlink" Target="https://youtu.be/02icbB4UXks" TargetMode="Externa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hyperlink" Target="https://youtu.be/iDq8KGBFTLs" TargetMode="External"/><Relationship Id="rId4" Type="http://schemas.openxmlformats.org/officeDocument/2006/relationships/hyperlink" Target="https://youtu.be/02icbB4UXk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obiocean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1508760"/>
            <a:ext cx="5562600" cy="3337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911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6248400" cy="6555641"/>
          </a:xfrm>
          <a:prstGeom prst="rect">
            <a:avLst/>
          </a:prstGeom>
        </p:spPr>
        <p:txBody>
          <a:bodyPr wrap="square">
            <a:spAutoFit/>
          </a:bodyPr>
          <a:lstStyle/>
          <a:p>
            <a:pPr algn="just"/>
            <a:r>
              <a:rPr lang="en-US" dirty="0"/>
              <a:t>NFC stands for “Near Field Communication” and, as the </a:t>
            </a:r>
            <a:r>
              <a:rPr lang="en-US" dirty="0" smtClean="0"/>
              <a:t>name, </a:t>
            </a:r>
            <a:r>
              <a:rPr lang="en-US" dirty="0"/>
              <a:t>it enables short-range communication between compatible devices. </a:t>
            </a:r>
            <a:r>
              <a:rPr lang="en-US" dirty="0" smtClean="0"/>
              <a:t> NFC </a:t>
            </a:r>
            <a:r>
              <a:rPr lang="en-US" dirty="0"/>
              <a:t>works on the principle of sending information over radio waves. Near Field Communication is another standard for wireless data transitions. </a:t>
            </a:r>
            <a:endParaRPr lang="en-US" dirty="0" smtClean="0"/>
          </a:p>
          <a:p>
            <a:pPr algn="just"/>
            <a:r>
              <a:rPr lang="en-US" sz="2800" b="1" dirty="0" smtClean="0"/>
              <a:t>Contactless Technology :</a:t>
            </a:r>
            <a:endParaRPr lang="en-US" b="1" dirty="0" smtClean="0"/>
          </a:p>
          <a:p>
            <a:pPr algn="just"/>
            <a:r>
              <a:rPr lang="en-US" dirty="0"/>
              <a:t>You might have noticed that your </a:t>
            </a:r>
            <a:r>
              <a:rPr lang="en-US" dirty="0">
                <a:hlinkClick r:id="rId2"/>
              </a:rPr>
              <a:t>credit and debit cards</a:t>
            </a:r>
            <a:r>
              <a:rPr lang="en-US" dirty="0"/>
              <a:t> sometimes get swiped without entering the personal identification number (PIN) if the transaction amount is below ₹2,000. This is possible on cards that have a </a:t>
            </a:r>
            <a:r>
              <a:rPr lang="en-US" dirty="0" err="1">
                <a:hlinkClick r:id="rId3"/>
              </a:rPr>
              <a:t>Wifi</a:t>
            </a:r>
            <a:r>
              <a:rPr lang="en-US" dirty="0">
                <a:hlinkClick r:id="rId3"/>
              </a:rPr>
              <a:t> symbol</a:t>
            </a:r>
            <a:r>
              <a:rPr lang="en-US" dirty="0"/>
              <a:t>. Known as contactless cards, it uses near factor communication (NFC) technology, which allows you to tap and pay at the terminal. You can just wave your card and make the payment. However, the card has to be about 2-cm close to the </a:t>
            </a:r>
            <a:r>
              <a:rPr lang="en-US" dirty="0">
                <a:hlinkClick r:id="rId4"/>
              </a:rPr>
              <a:t>point of sales (POS) machine</a:t>
            </a:r>
            <a:r>
              <a:rPr lang="en-US" dirty="0"/>
              <a:t>. And if the transaction amount is above ₹2,000, the transaction can not made through the tap-and-pay option.</a:t>
            </a:r>
          </a:p>
          <a:p>
            <a:pPr algn="just"/>
            <a:endParaRPr lang="en-US" dirty="0"/>
          </a:p>
          <a:p>
            <a:pPr algn="just"/>
            <a:r>
              <a:rPr lang="en-US" b="1" dirty="0"/>
              <a:t>Contactless</a:t>
            </a:r>
            <a:r>
              <a:rPr lang="en-US" dirty="0"/>
              <a:t> credit </a:t>
            </a:r>
            <a:r>
              <a:rPr lang="en-US" b="1" dirty="0"/>
              <a:t>cards</a:t>
            </a:r>
            <a:r>
              <a:rPr lang="en-US" dirty="0"/>
              <a:t> have a chip inside them that emits radio waves. ... To pay for something with a </a:t>
            </a:r>
            <a:r>
              <a:rPr lang="en-US" b="1" dirty="0"/>
              <a:t>contactless</a:t>
            </a:r>
            <a:r>
              <a:rPr lang="en-US" dirty="0"/>
              <a:t> credit </a:t>
            </a:r>
            <a:r>
              <a:rPr lang="en-US" b="1" dirty="0"/>
              <a:t>card</a:t>
            </a:r>
            <a:r>
              <a:rPr lang="en-US" dirty="0"/>
              <a:t>, you hold the </a:t>
            </a:r>
            <a:r>
              <a:rPr lang="en-US" b="1" dirty="0"/>
              <a:t>card</a:t>
            </a:r>
            <a:r>
              <a:rPr lang="en-US" dirty="0"/>
              <a:t> near a </a:t>
            </a:r>
            <a:r>
              <a:rPr lang="en-US" b="1" dirty="0"/>
              <a:t>payment</a:t>
            </a:r>
            <a:r>
              <a:rPr lang="en-US" dirty="0"/>
              <a:t> terminal (known as an RFID reader) and it picks up the signal, communicates with the </a:t>
            </a:r>
            <a:r>
              <a:rPr lang="en-US" b="1" dirty="0"/>
              <a:t>card</a:t>
            </a:r>
            <a:r>
              <a:rPr lang="en-US" dirty="0"/>
              <a:t> and processes the </a:t>
            </a:r>
            <a:r>
              <a:rPr lang="en-US" b="1" dirty="0"/>
              <a:t>payment</a:t>
            </a:r>
            <a:r>
              <a:rPr lang="en-US" dirty="0"/>
              <a:t>.</a:t>
            </a:r>
          </a:p>
        </p:txBody>
      </p:sp>
      <p:pic>
        <p:nvPicPr>
          <p:cNvPr id="3" name="Picture 2" descr="C:\Users\amar.singh\Desktop\mobiocean complete\New folder\device front.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62800" y="-13138"/>
            <a:ext cx="2416945" cy="30479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781800" y="3124200"/>
            <a:ext cx="2290821" cy="3416320"/>
          </a:xfrm>
          <a:prstGeom prst="rect">
            <a:avLst/>
          </a:prstGeom>
          <a:noFill/>
        </p:spPr>
        <p:txBody>
          <a:bodyPr wrap="square" rtlCol="0">
            <a:spAutoFit/>
          </a:bodyPr>
          <a:lstStyle/>
          <a:p>
            <a:r>
              <a:rPr lang="en-US" b="1" dirty="0"/>
              <a:t> It operates within a radius of about 4 cm and provides a wireless connection between your device and another. This allows for two-way communication, with both devices involved being able to send and receive information.</a:t>
            </a:r>
          </a:p>
        </p:txBody>
      </p:sp>
    </p:spTree>
    <p:extLst>
      <p:ext uri="{BB962C8B-B14F-4D97-AF65-F5344CB8AC3E}">
        <p14:creationId xmlns="" xmlns:p14="http://schemas.microsoft.com/office/powerpoint/2010/main" val="116462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8458200" cy="1015663"/>
          </a:xfrm>
          <a:prstGeom prst="rect">
            <a:avLst/>
          </a:prstGeom>
        </p:spPr>
        <p:txBody>
          <a:bodyPr wrap="square">
            <a:spAutoFit/>
          </a:bodyPr>
          <a:lstStyle/>
          <a:p>
            <a:pPr algn="ctr"/>
            <a:r>
              <a:rPr lang="en-US" sz="2000" b="1" dirty="0" smtClean="0">
                <a:solidFill>
                  <a:srgbClr val="0070C0"/>
                </a:solidFill>
              </a:rPr>
              <a:t>Different </a:t>
            </a:r>
            <a:r>
              <a:rPr lang="en-US" sz="2000" b="1" dirty="0">
                <a:solidFill>
                  <a:srgbClr val="0070C0"/>
                </a:solidFill>
              </a:rPr>
              <a:t>payment </a:t>
            </a:r>
            <a:r>
              <a:rPr lang="en-US" sz="2000" b="1" dirty="0" smtClean="0">
                <a:solidFill>
                  <a:srgbClr val="0070C0"/>
                </a:solidFill>
              </a:rPr>
              <a:t>methods</a:t>
            </a:r>
            <a:r>
              <a:rPr lang="en-US" sz="2000" dirty="0"/>
              <a:t> </a:t>
            </a:r>
            <a:endParaRPr lang="en-US" sz="2000" dirty="0" smtClean="0"/>
          </a:p>
          <a:p>
            <a:pPr algn="ctr"/>
            <a:r>
              <a:rPr lang="en-US" sz="2000" b="1" dirty="0" smtClean="0"/>
              <a:t>Credit </a:t>
            </a:r>
            <a:r>
              <a:rPr lang="en-US" sz="2000" b="1" dirty="0"/>
              <a:t>&amp; Debit cards </a:t>
            </a:r>
            <a:r>
              <a:rPr lang="en-US" sz="2000" b="1" dirty="0">
                <a:solidFill>
                  <a:srgbClr val="0070C0"/>
                </a:solidFill>
              </a:rPr>
              <a:t>(Visa, MasterCard, </a:t>
            </a:r>
            <a:r>
              <a:rPr lang="en-US" sz="2000" b="1" dirty="0" err="1">
                <a:solidFill>
                  <a:srgbClr val="0070C0"/>
                </a:solidFill>
              </a:rPr>
              <a:t>RuPay</a:t>
            </a:r>
            <a:r>
              <a:rPr lang="en-US" sz="2000" b="1" dirty="0">
                <a:solidFill>
                  <a:srgbClr val="0070C0"/>
                </a:solidFill>
              </a:rPr>
              <a:t>), </a:t>
            </a:r>
            <a:endParaRPr lang="en-US" sz="2000" b="1" dirty="0" smtClean="0">
              <a:solidFill>
                <a:srgbClr val="0070C0"/>
              </a:solidFill>
            </a:endParaRPr>
          </a:p>
          <a:p>
            <a:pPr algn="ctr"/>
            <a:r>
              <a:rPr lang="en-US" sz="2000" b="1" dirty="0" smtClean="0"/>
              <a:t>Net </a:t>
            </a:r>
            <a:r>
              <a:rPr lang="en-US" sz="2000" b="1" dirty="0"/>
              <a:t>Banking, UPI, </a:t>
            </a:r>
            <a:r>
              <a:rPr lang="en-US" sz="2000" b="1" dirty="0" smtClean="0"/>
              <a:t>Digital </a:t>
            </a:r>
            <a:r>
              <a:rPr lang="en-US" sz="2000" b="1" dirty="0"/>
              <a:t>Wallets, Pay Later and EMI</a:t>
            </a:r>
            <a:r>
              <a:rPr lang="en-US" sz="2000" dirty="0"/>
              <a:t> </a:t>
            </a:r>
            <a:r>
              <a:rPr lang="en-US" sz="2000" b="1" dirty="0" smtClean="0"/>
              <a:t>options.</a:t>
            </a:r>
            <a:endParaRPr lang="en-US" sz="2000" b="1" dirty="0"/>
          </a:p>
        </p:txBody>
      </p:sp>
      <p:pic>
        <p:nvPicPr>
          <p:cNvPr id="4098"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90799" y="4657725"/>
            <a:ext cx="4498651" cy="2200275"/>
          </a:xfrm>
          <a:prstGeom prst="rect">
            <a:avLst/>
          </a:prstGeom>
          <a:noFill/>
          <a:extLst>
            <a:ext uri="{909E8E84-426E-40DD-AFC4-6F175D3DCCD1}">
              <a14:hiddenFill xmlns="" xmlns:a14="http://schemas.microsoft.com/office/drawing/2010/main">
                <a:solidFill>
                  <a:srgbClr val="FFFFFF"/>
                </a:solidFill>
              </a14:hiddenFill>
            </a:ext>
          </a:extLst>
        </p:spPr>
      </p:pic>
      <p:pic>
        <p:nvPicPr>
          <p:cNvPr id="409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t="6354"/>
          <a:stretch>
            <a:fillRect/>
          </a:stretch>
        </p:blipFill>
        <p:spPr bwMode="auto">
          <a:xfrm>
            <a:off x="2276475" y="1634522"/>
            <a:ext cx="4591050" cy="25527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19526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45053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2590800"/>
            <a:ext cx="1600200" cy="3416320"/>
          </a:xfrm>
          <a:prstGeom prst="rect">
            <a:avLst/>
          </a:prstGeom>
          <a:noFill/>
        </p:spPr>
        <p:txBody>
          <a:bodyPr wrap="square" rtlCol="0">
            <a:spAutoFit/>
          </a:bodyPr>
          <a:lstStyle/>
          <a:p>
            <a:r>
              <a:rPr lang="en-US" sz="2400" b="1" dirty="0"/>
              <a:t>A wallet is a small software program used for online purchase transactions.</a:t>
            </a:r>
          </a:p>
        </p:txBody>
      </p:sp>
    </p:spTree>
    <p:extLst>
      <p:ext uri="{BB962C8B-B14F-4D97-AF65-F5344CB8AC3E}">
        <p14:creationId xmlns="" xmlns:p14="http://schemas.microsoft.com/office/powerpoint/2010/main" val="1172484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75" y="152400"/>
            <a:ext cx="7007225" cy="2308324"/>
          </a:xfrm>
          <a:prstGeom prst="rect">
            <a:avLst/>
          </a:prstGeom>
        </p:spPr>
        <p:txBody>
          <a:bodyPr wrap="square">
            <a:spAutoFit/>
          </a:bodyPr>
          <a:lstStyle/>
          <a:p>
            <a:pPr algn="just"/>
            <a:r>
              <a:rPr lang="en-IN" dirty="0"/>
              <a:t>Unified Payments Interface</a:t>
            </a:r>
            <a:endParaRPr lang="en-US" dirty="0"/>
          </a:p>
          <a:p>
            <a:pPr algn="just"/>
            <a:r>
              <a:rPr lang="en-IN" dirty="0"/>
              <a:t>Unified </a:t>
            </a:r>
            <a:r>
              <a:rPr lang="en-IN" b="1" dirty="0"/>
              <a:t>Payments</a:t>
            </a:r>
            <a:r>
              <a:rPr lang="en-IN" dirty="0"/>
              <a:t> Interface (</a:t>
            </a:r>
            <a:r>
              <a:rPr lang="en-IN" b="1" dirty="0"/>
              <a:t>UPI</a:t>
            </a:r>
            <a:r>
              <a:rPr lang="en-IN" dirty="0"/>
              <a:t>) is an instant real-time </a:t>
            </a:r>
            <a:r>
              <a:rPr lang="en-IN" b="1" dirty="0"/>
              <a:t>payment</a:t>
            </a:r>
            <a:r>
              <a:rPr lang="en-IN" dirty="0"/>
              <a:t> system developed by </a:t>
            </a:r>
            <a:r>
              <a:rPr lang="en-IN" b="1" dirty="0"/>
              <a:t>National Payments Corporation of India facilitating inter-bank transactions. </a:t>
            </a:r>
            <a:r>
              <a:rPr lang="en-IN" dirty="0"/>
              <a:t>The interface is regulated by the Reserve Bank of India and works by instantly transferring funds between two bank accounts on a mobile platform.</a:t>
            </a:r>
            <a:endParaRPr lang="en-US" dirty="0"/>
          </a:p>
          <a:p>
            <a:pPr algn="just"/>
            <a:r>
              <a:rPr lang="en-US" dirty="0" smtClean="0"/>
              <a:t>It is a single-window mobile payment system developed by the National Payments Corporation of India (NPCI).Aug 4, 2019</a:t>
            </a:r>
          </a:p>
        </p:txBody>
      </p:sp>
      <p:sp>
        <p:nvSpPr>
          <p:cNvPr id="3" name="AutoShape 2" descr="File:UPI-Logo-vector.sv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77105" y="896234"/>
            <a:ext cx="1285895" cy="820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3" name="Picture 5" descr="https://miro.medium.com/max/403/1*nmWNQKk6yWtBKNbawgDWCg.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2460724"/>
            <a:ext cx="6638905" cy="4397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3608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153400" cy="400110"/>
          </a:xfrm>
          <a:prstGeom prst="rect">
            <a:avLst/>
          </a:prstGeom>
          <a:noFill/>
        </p:spPr>
        <p:txBody>
          <a:bodyPr wrap="square" rtlCol="0">
            <a:spAutoFit/>
          </a:bodyPr>
          <a:lstStyle/>
          <a:p>
            <a:r>
              <a:rPr lang="en-US" sz="2000" b="1" dirty="0" smtClean="0">
                <a:solidFill>
                  <a:srgbClr val="0070C0"/>
                </a:solidFill>
              </a:rPr>
              <a:t>Swiping Charges </a:t>
            </a:r>
            <a:endParaRPr lang="en-US" sz="2000" b="1" dirty="0">
              <a:solidFill>
                <a:srgbClr val="0070C0"/>
              </a:solidFill>
            </a:endParaRPr>
          </a:p>
        </p:txBody>
      </p:sp>
      <p:sp>
        <p:nvSpPr>
          <p:cNvPr id="3" name="Rectangle 2"/>
          <p:cNvSpPr/>
          <p:nvPr/>
        </p:nvSpPr>
        <p:spPr>
          <a:xfrm>
            <a:off x="228600" y="838200"/>
            <a:ext cx="8513380" cy="4801314"/>
          </a:xfrm>
          <a:prstGeom prst="rect">
            <a:avLst/>
          </a:prstGeom>
        </p:spPr>
        <p:txBody>
          <a:bodyPr wrap="square">
            <a:spAutoFit/>
          </a:bodyPr>
          <a:lstStyle/>
          <a:p>
            <a:pPr algn="just"/>
            <a:r>
              <a:rPr lang="en-US" dirty="0">
                <a:latin typeface="+mj-lt"/>
              </a:rPr>
              <a:t>The term </a:t>
            </a:r>
            <a:r>
              <a:rPr lang="en-US" b="1" dirty="0">
                <a:latin typeface="+mj-lt"/>
              </a:rPr>
              <a:t>swipe </a:t>
            </a:r>
            <a:r>
              <a:rPr lang="en-US" b="1" dirty="0" smtClean="0">
                <a:latin typeface="+mj-lt"/>
              </a:rPr>
              <a:t>Charges</a:t>
            </a:r>
            <a:r>
              <a:rPr lang="en-US" dirty="0" smtClean="0">
                <a:latin typeface="+mj-lt"/>
              </a:rPr>
              <a:t> refers </a:t>
            </a:r>
            <a:r>
              <a:rPr lang="en-US" dirty="0">
                <a:latin typeface="+mj-lt"/>
              </a:rPr>
              <a:t>to the hidden cost paid by merchants to card-issuing banks and credit card companies for processing credit card and debit card </a:t>
            </a:r>
            <a:r>
              <a:rPr lang="en-US" dirty="0" smtClean="0">
                <a:latin typeface="+mj-lt"/>
              </a:rPr>
              <a:t>transactions.</a:t>
            </a:r>
            <a:endParaRPr lang="en-US" dirty="0">
              <a:latin typeface="+mj-lt"/>
            </a:endParaRPr>
          </a:p>
          <a:p>
            <a:endParaRPr lang="en-US" dirty="0" smtClean="0">
              <a:latin typeface="+mj-lt"/>
            </a:endParaRPr>
          </a:p>
          <a:p>
            <a:pPr algn="just"/>
            <a:r>
              <a:rPr lang="en-US" b="1" dirty="0">
                <a:latin typeface="+mj-lt"/>
              </a:rPr>
              <a:t>MDR</a:t>
            </a:r>
            <a:r>
              <a:rPr lang="en-US" dirty="0">
                <a:latin typeface="+mj-lt"/>
              </a:rPr>
              <a:t> is the cost paid by a merchant to a bank for accepting payment from their customers via digital means. The merchant discount rate is expressed in percentage of the </a:t>
            </a:r>
            <a:r>
              <a:rPr lang="en-US" b="1" dirty="0">
                <a:latin typeface="+mj-lt"/>
              </a:rPr>
              <a:t>transaction</a:t>
            </a:r>
            <a:r>
              <a:rPr lang="en-US" dirty="0">
                <a:latin typeface="+mj-lt"/>
              </a:rPr>
              <a:t> amount. It is also applicable for online </a:t>
            </a:r>
            <a:r>
              <a:rPr lang="en-US" b="1" dirty="0">
                <a:latin typeface="+mj-lt"/>
              </a:rPr>
              <a:t>transactions</a:t>
            </a:r>
            <a:r>
              <a:rPr lang="en-US" dirty="0">
                <a:latin typeface="+mj-lt"/>
              </a:rPr>
              <a:t> and QR-based </a:t>
            </a:r>
            <a:r>
              <a:rPr lang="en-US" b="1" dirty="0" smtClean="0">
                <a:latin typeface="+mj-lt"/>
              </a:rPr>
              <a:t>transactions</a:t>
            </a:r>
            <a:r>
              <a:rPr lang="en-US" dirty="0" smtClean="0">
                <a:latin typeface="+mj-lt"/>
              </a:rPr>
              <a:t>.  The</a:t>
            </a:r>
            <a:r>
              <a:rPr lang="en-US" dirty="0">
                <a:latin typeface="+mj-lt"/>
              </a:rPr>
              <a:t> </a:t>
            </a:r>
            <a:r>
              <a:rPr lang="en-US" b="1" dirty="0">
                <a:latin typeface="+mj-lt"/>
              </a:rPr>
              <a:t>merchant discount rate</a:t>
            </a:r>
            <a:r>
              <a:rPr lang="en-US" dirty="0">
                <a:latin typeface="+mj-lt"/>
              </a:rPr>
              <a:t> is the rate charged to a merchant for payment processing services on debit and credit card </a:t>
            </a:r>
            <a:r>
              <a:rPr lang="en-US" dirty="0" smtClean="0">
                <a:latin typeface="+mj-lt"/>
              </a:rPr>
              <a:t>transactions.</a:t>
            </a:r>
          </a:p>
          <a:p>
            <a:pPr algn="just"/>
            <a:endParaRPr lang="en-US" dirty="0">
              <a:latin typeface="+mj-lt"/>
            </a:endParaRPr>
          </a:p>
          <a:p>
            <a:r>
              <a:rPr lang="en-US" b="1" dirty="0">
                <a:latin typeface="+mj-lt"/>
              </a:rPr>
              <a:t>MDR</a:t>
            </a:r>
            <a:r>
              <a:rPr lang="en-US" dirty="0">
                <a:latin typeface="+mj-lt"/>
              </a:rPr>
              <a:t> charges are usually shared in pre-agreed proportion between the bank and a merchant and is expressed in percentage of transaction amount. ... </a:t>
            </a:r>
          </a:p>
          <a:p>
            <a:endParaRPr lang="en-US" dirty="0" smtClean="0">
              <a:latin typeface="+mj-lt"/>
            </a:endParaRPr>
          </a:p>
          <a:p>
            <a:r>
              <a:rPr lang="en-US" dirty="0" smtClean="0">
                <a:latin typeface="+mj-lt"/>
              </a:rPr>
              <a:t>For example </a:t>
            </a:r>
          </a:p>
          <a:p>
            <a:r>
              <a:rPr lang="en-US" dirty="0" smtClean="0">
                <a:latin typeface="+mj-lt"/>
              </a:rPr>
              <a:t>Debit Card </a:t>
            </a:r>
          </a:p>
          <a:p>
            <a:r>
              <a:rPr lang="en-US" dirty="0" smtClean="0">
                <a:latin typeface="+mj-lt"/>
              </a:rPr>
              <a:t>&lt; 2000 = MDR = Zero</a:t>
            </a:r>
          </a:p>
          <a:p>
            <a:r>
              <a:rPr lang="en-US" dirty="0" smtClean="0">
                <a:latin typeface="+mj-lt"/>
              </a:rPr>
              <a:t>&gt; 2000 = 0.4%</a:t>
            </a:r>
          </a:p>
          <a:p>
            <a:r>
              <a:rPr lang="en-US" dirty="0" smtClean="0">
                <a:latin typeface="+mj-lt"/>
              </a:rPr>
              <a:t>Question :  for </a:t>
            </a:r>
            <a:r>
              <a:rPr lang="en-US" dirty="0" err="1" smtClean="0">
                <a:latin typeface="+mj-lt"/>
              </a:rPr>
              <a:t>Rs</a:t>
            </a:r>
            <a:r>
              <a:rPr lang="en-US" dirty="0" smtClean="0">
                <a:latin typeface="+mj-lt"/>
              </a:rPr>
              <a:t>. 2100 how much the MDR ?</a:t>
            </a:r>
            <a:endParaRPr lang="en-US" dirty="0">
              <a:latin typeface="+mj-lt"/>
            </a:endParaRPr>
          </a:p>
        </p:txBody>
      </p:sp>
      <p:pic>
        <p:nvPicPr>
          <p:cNvPr id="4" name="Picture 6" descr="C:\Users\amar.singh\Desktop\mobiocean complete\New folder\reu.jf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52190" y="5029200"/>
            <a:ext cx="2389790" cy="13382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589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4734341"/>
            <a:ext cx="3429000" cy="2031325"/>
          </a:xfrm>
          <a:prstGeom prst="rect">
            <a:avLst/>
          </a:prstGeom>
        </p:spPr>
        <p:txBody>
          <a:bodyPr wrap="square">
            <a:spAutoFit/>
          </a:bodyPr>
          <a:lstStyle/>
          <a:p>
            <a:r>
              <a:rPr lang="en-US" b="1" dirty="0"/>
              <a:t>T</a:t>
            </a:r>
            <a:r>
              <a:rPr lang="en-US" dirty="0"/>
              <a:t>+</a:t>
            </a:r>
            <a:r>
              <a:rPr lang="en-US" b="1" dirty="0"/>
              <a:t>1</a:t>
            </a:r>
            <a:r>
              <a:rPr lang="en-US" dirty="0"/>
              <a:t>  </a:t>
            </a:r>
            <a:r>
              <a:rPr lang="en-US" b="1" dirty="0"/>
              <a:t>T</a:t>
            </a:r>
            <a:r>
              <a:rPr lang="en-US" dirty="0"/>
              <a:t> stands for transaction date, which is the day the transaction takes place. The numbers </a:t>
            </a:r>
            <a:r>
              <a:rPr lang="en-US" b="1" dirty="0"/>
              <a:t>1</a:t>
            </a:r>
            <a:r>
              <a:rPr lang="en-US" dirty="0"/>
              <a:t>, 2 or 3 denote how many days after the transaction date the settlement or the transfer of money and security ownership takes </a:t>
            </a:r>
            <a:r>
              <a:rPr lang="en-US" dirty="0" smtClean="0"/>
              <a:t>place.</a:t>
            </a:r>
            <a:endParaRPr lang="en-US" dirty="0"/>
          </a:p>
        </p:txBody>
      </p:sp>
      <p:sp>
        <p:nvSpPr>
          <p:cNvPr id="3" name="TextBox 2"/>
          <p:cNvSpPr txBox="1"/>
          <p:nvPr/>
        </p:nvSpPr>
        <p:spPr>
          <a:xfrm>
            <a:off x="228600" y="-9297"/>
            <a:ext cx="8153400" cy="461665"/>
          </a:xfrm>
          <a:prstGeom prst="rect">
            <a:avLst/>
          </a:prstGeom>
          <a:noFill/>
        </p:spPr>
        <p:txBody>
          <a:bodyPr wrap="square" rtlCol="0">
            <a:spAutoFit/>
          </a:bodyPr>
          <a:lstStyle/>
          <a:p>
            <a:r>
              <a:rPr lang="en-US" sz="2400" b="1" u="sng" dirty="0" smtClean="0">
                <a:solidFill>
                  <a:srgbClr val="0070C0"/>
                </a:solidFill>
              </a:rPr>
              <a:t>How Card transaction happens ?</a:t>
            </a:r>
            <a:endParaRPr lang="en-US" sz="2400" b="1" u="sng" dirty="0">
              <a:solidFill>
                <a:srgbClr val="0070C0"/>
              </a:solidFill>
            </a:endParaRPr>
          </a:p>
        </p:txBody>
      </p:sp>
      <p:sp>
        <p:nvSpPr>
          <p:cNvPr id="4" name="AutoShape 2" descr="Man with credit card stock photo. Image of finance, bill - 24097580"/>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Man with credit card stock photo. Image of finance, bill - 24097580"/>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45064" y="442337"/>
            <a:ext cx="8617935" cy="3693319"/>
          </a:xfrm>
          <a:prstGeom prst="rect">
            <a:avLst/>
          </a:prstGeom>
        </p:spPr>
        <p:txBody>
          <a:bodyPr wrap="square">
            <a:spAutoFit/>
          </a:bodyPr>
          <a:lstStyle/>
          <a:p>
            <a:r>
              <a:rPr lang="en-US" dirty="0" smtClean="0"/>
              <a:t>When the </a:t>
            </a:r>
            <a:r>
              <a:rPr lang="en-US" dirty="0"/>
              <a:t>customer makes a payment with their card, the card data is sent to the payment </a:t>
            </a:r>
            <a:r>
              <a:rPr lang="en-US" dirty="0" smtClean="0"/>
              <a:t>gateway</a:t>
            </a:r>
            <a:endParaRPr lang="en-US" dirty="0"/>
          </a:p>
          <a:p>
            <a:pPr marL="342900" indent="-342900">
              <a:buFont typeface="+mj-lt"/>
              <a:buAutoNum type="arabicPeriod"/>
            </a:pPr>
            <a:r>
              <a:rPr lang="en-US" dirty="0"/>
              <a:t>The payment gateway transfers the details to your acquiring bank </a:t>
            </a:r>
            <a:r>
              <a:rPr lang="en-US" dirty="0" smtClean="0"/>
              <a:t>which </a:t>
            </a:r>
            <a:r>
              <a:rPr lang="en-US" dirty="0"/>
              <a:t>forwards the payment request to the card networks (Visa or MasterCard).</a:t>
            </a:r>
          </a:p>
          <a:p>
            <a:pPr marL="342900" indent="-342900">
              <a:buFont typeface="+mj-lt"/>
              <a:buAutoNum type="arabicPeriod"/>
            </a:pPr>
            <a:r>
              <a:rPr lang="en-US" dirty="0"/>
              <a:t>The card network submits the transaction to the customer’s issuing bank for authorization.</a:t>
            </a:r>
          </a:p>
          <a:p>
            <a:pPr marL="342900" indent="-342900">
              <a:buFont typeface="+mj-lt"/>
              <a:buAutoNum type="arabicPeriod"/>
            </a:pPr>
            <a:r>
              <a:rPr lang="en-US" dirty="0"/>
              <a:t>The issuing bank checks the transaction data and the customer’s balance. If everything is fine, the issuing bank forwards the transaction approval response.</a:t>
            </a:r>
          </a:p>
          <a:p>
            <a:pPr marL="342900" indent="-342900">
              <a:buFont typeface="+mj-lt"/>
              <a:buAutoNum type="arabicPeriod"/>
            </a:pPr>
            <a:r>
              <a:rPr lang="en-US" dirty="0"/>
              <a:t>The customer then sees that their payment was successful, and the order is being prepared.</a:t>
            </a:r>
          </a:p>
          <a:p>
            <a:pPr marL="342900" indent="-342900">
              <a:buFont typeface="+mj-lt"/>
              <a:buAutoNum type="arabicPeriod"/>
            </a:pPr>
            <a:r>
              <a:rPr lang="en-US" dirty="0"/>
              <a:t>The process does not end here but proceeds to clearance. After the payment gateway sends the transaction information to the card networks, the card networks start the movement of funds from the cardholder to the merchant’s acquiring bank.</a:t>
            </a:r>
          </a:p>
        </p:txBody>
      </p:sp>
      <p:pic>
        <p:nvPicPr>
          <p:cNvPr id="8200"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20" y="4415871"/>
            <a:ext cx="3886200" cy="2349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76800" y="4267200"/>
            <a:ext cx="3505200" cy="461665"/>
          </a:xfrm>
          <a:prstGeom prst="rect">
            <a:avLst/>
          </a:prstGeom>
          <a:noFill/>
        </p:spPr>
        <p:txBody>
          <a:bodyPr wrap="square" rtlCol="0">
            <a:spAutoFit/>
          </a:bodyPr>
          <a:lstStyle/>
          <a:p>
            <a:r>
              <a:rPr lang="en-US" sz="2400" b="1" dirty="0"/>
              <a:t> card processing bank</a:t>
            </a:r>
          </a:p>
        </p:txBody>
      </p:sp>
    </p:spTree>
    <p:extLst>
      <p:ext uri="{BB962C8B-B14F-4D97-AF65-F5344CB8AC3E}">
        <p14:creationId xmlns="" xmlns:p14="http://schemas.microsoft.com/office/powerpoint/2010/main" val="4486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3785652"/>
          </a:xfrm>
          <a:prstGeom prst="rect">
            <a:avLst/>
          </a:prstGeom>
        </p:spPr>
        <p:txBody>
          <a:bodyPr wrap="square">
            <a:spAutoFit/>
          </a:bodyPr>
          <a:lstStyle/>
          <a:p>
            <a:r>
              <a:rPr lang="en-US" sz="3200" b="1" dirty="0" smtClean="0">
                <a:solidFill>
                  <a:srgbClr val="0070C0"/>
                </a:solidFill>
              </a:rPr>
              <a:t>Finger Print</a:t>
            </a:r>
          </a:p>
          <a:p>
            <a:r>
              <a:rPr lang="en-US" sz="2400" dirty="0" smtClean="0"/>
              <a:t>Human </a:t>
            </a:r>
            <a:r>
              <a:rPr lang="en-US" sz="2400" dirty="0"/>
              <a:t>fingerprints are practically unique, which is why they’re successful at identifying </a:t>
            </a:r>
            <a:r>
              <a:rPr lang="en-US" sz="2400" dirty="0" smtClean="0"/>
              <a:t>individuals. </a:t>
            </a:r>
            <a:r>
              <a:rPr lang="en-US" sz="2400" dirty="0"/>
              <a:t>Fingerprint scanners work by capturing the pattern of ridges </a:t>
            </a:r>
            <a:r>
              <a:rPr lang="en-US" sz="2400" dirty="0" smtClean="0"/>
              <a:t> </a:t>
            </a:r>
            <a:r>
              <a:rPr lang="en-US" sz="4000" b="1" dirty="0" smtClean="0"/>
              <a:t>(Lines )</a:t>
            </a:r>
            <a:r>
              <a:rPr lang="en-US" sz="2400" dirty="0" smtClean="0"/>
              <a:t>and </a:t>
            </a:r>
            <a:r>
              <a:rPr lang="en-US" sz="2400" dirty="0"/>
              <a:t>valleys on a finger. The information is then processed by the device’s pattern analysis/matching </a:t>
            </a:r>
            <a:r>
              <a:rPr lang="en-US" sz="2400" dirty="0">
                <a:hlinkClick r:id="rId2"/>
              </a:rPr>
              <a:t>software</a:t>
            </a:r>
            <a:r>
              <a:rPr lang="en-US" sz="2400" dirty="0"/>
              <a:t>, which compares it to the list of registered fingerprints on file. A successful match means that an identity has been verified, thereby granting access. </a:t>
            </a:r>
            <a:r>
              <a:rPr lang="en-US" sz="2400" dirty="0" smtClean="0"/>
              <a:t>fingerprint </a:t>
            </a:r>
            <a:r>
              <a:rPr lang="en-US" sz="2400" dirty="0"/>
              <a:t>scanners are the oldest method of capturing and comparing fingerprints. </a:t>
            </a:r>
          </a:p>
        </p:txBody>
      </p:sp>
    </p:spTree>
    <p:extLst>
      <p:ext uri="{BB962C8B-B14F-4D97-AF65-F5344CB8AC3E}">
        <p14:creationId xmlns="" xmlns:p14="http://schemas.microsoft.com/office/powerpoint/2010/main" val="396747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5663089"/>
          </a:xfrm>
          <a:prstGeom prst="rect">
            <a:avLst/>
          </a:prstGeom>
        </p:spPr>
        <p:txBody>
          <a:bodyPr wrap="square">
            <a:spAutoFit/>
          </a:bodyPr>
          <a:lstStyle/>
          <a:p>
            <a:pPr algn="just"/>
            <a:r>
              <a:rPr lang="en-US" sz="3200" b="1" dirty="0" smtClean="0">
                <a:solidFill>
                  <a:srgbClr val="0070C0"/>
                </a:solidFill>
              </a:rPr>
              <a:t>Micro ATM</a:t>
            </a:r>
            <a:endParaRPr lang="en-US" b="1" dirty="0" smtClean="0">
              <a:solidFill>
                <a:srgbClr val="0070C0"/>
              </a:solidFill>
            </a:endParaRPr>
          </a:p>
          <a:p>
            <a:pPr algn="just"/>
            <a:r>
              <a:rPr lang="en-US" dirty="0" smtClean="0"/>
              <a:t>Micro </a:t>
            </a:r>
            <a:r>
              <a:rPr lang="en-US" dirty="0"/>
              <a:t>ATMs are card swipe machines through which banks can remotely connect to their </a:t>
            </a:r>
            <a:r>
              <a:rPr lang="en-US" sz="2400" b="1" dirty="0"/>
              <a:t>core banking </a:t>
            </a:r>
            <a:r>
              <a:rPr lang="en-US" sz="2400" b="1" dirty="0" smtClean="0"/>
              <a:t>system (CBS) (server where all the information)</a:t>
            </a:r>
            <a:r>
              <a:rPr lang="en-US" dirty="0" smtClean="0"/>
              <a:t>. </a:t>
            </a:r>
            <a:r>
              <a:rPr lang="en-US" dirty="0"/>
              <a:t>This machine comes with a fingerprint scanner attached to it. In other words, micro ATMs are handheld point of sale terminals used to disburse cash in remote locations where bank branches cannot reach. Micro ATMs are similar to point of sale (</a:t>
            </a:r>
            <a:r>
              <a:rPr lang="en-US" dirty="0" err="1"/>
              <a:t>PoS</a:t>
            </a:r>
            <a:r>
              <a:rPr lang="en-US" dirty="0"/>
              <a:t>) terminals and are a doorstep mobile banking arrangement cum-mobile ATM device. This machine comes with a fingerprint scanner attached to it and are linked to </a:t>
            </a:r>
            <a:r>
              <a:rPr lang="en-US" dirty="0" err="1"/>
              <a:t>Aadhaar</a:t>
            </a:r>
            <a:r>
              <a:rPr lang="en-US" dirty="0"/>
              <a:t> number</a:t>
            </a:r>
            <a:r>
              <a:rPr lang="en-US" dirty="0" smtClean="0"/>
              <a:t>.</a:t>
            </a:r>
          </a:p>
          <a:p>
            <a:pPr algn="just"/>
            <a:endParaRPr lang="en-US" dirty="0" smtClean="0"/>
          </a:p>
          <a:p>
            <a:pPr algn="just"/>
            <a:r>
              <a:rPr lang="en-US" dirty="0"/>
              <a:t>Micro ATMs would particularly help address the problems that people are facing in rural and semi-urban areas, where the ATM network is not as strong </a:t>
            </a:r>
            <a:r>
              <a:rPr lang="en-US" dirty="0" smtClean="0"/>
              <a:t>currently</a:t>
            </a:r>
          </a:p>
          <a:p>
            <a:pPr algn="just"/>
            <a:endParaRPr lang="en-US" dirty="0"/>
          </a:p>
          <a:p>
            <a:pPr algn="just"/>
            <a:r>
              <a:rPr lang="en-US" dirty="0"/>
              <a:t>ATMs need at least 80-100 transactions a day to be viable as they costs several lakh and have monthly operating expenses of close to  </a:t>
            </a:r>
            <a:r>
              <a:rPr lang="en-US" dirty="0" err="1"/>
              <a:t>Rs</a:t>
            </a:r>
            <a:r>
              <a:rPr lang="en-US" dirty="0"/>
              <a:t> </a:t>
            </a:r>
            <a:r>
              <a:rPr lang="en-US" dirty="0" smtClean="0"/>
              <a:t>30,000 </a:t>
            </a:r>
            <a:r>
              <a:rPr lang="en-US" dirty="0"/>
              <a:t>after taking into account rental, telecom charges, AMC costs, electricity expenses and security guard. </a:t>
            </a:r>
            <a:endParaRPr lang="en-US" dirty="0" smtClean="0"/>
          </a:p>
          <a:p>
            <a:pPr algn="just"/>
            <a:r>
              <a:rPr lang="en-US" dirty="0" smtClean="0"/>
              <a:t> </a:t>
            </a:r>
            <a:r>
              <a:rPr lang="en-US" dirty="0"/>
              <a:t>A micro ATM costs less than </a:t>
            </a:r>
            <a:r>
              <a:rPr lang="en-US" dirty="0" err="1"/>
              <a:t>Rs</a:t>
            </a:r>
            <a:r>
              <a:rPr lang="en-US" dirty="0"/>
              <a:t> 20,000. Also because it is portable it can be with a shopkeeper </a:t>
            </a:r>
            <a:r>
              <a:rPr lang="en-US" dirty="0" smtClean="0"/>
              <a:t> or Bank Agent.</a:t>
            </a:r>
            <a:r>
              <a:rPr lang="en-US" dirty="0"/>
              <a:t>  Since connectivity is through GSM, </a:t>
            </a:r>
            <a:r>
              <a:rPr lang="en-US" dirty="0" smtClean="0"/>
              <a:t>Anyone can </a:t>
            </a:r>
            <a:r>
              <a:rPr lang="en-US" dirty="0"/>
              <a:t>carry it and travel village to village at set times.</a:t>
            </a:r>
          </a:p>
          <a:p>
            <a:pPr algn="just"/>
            <a:endParaRPr lang="en-US" dirty="0"/>
          </a:p>
        </p:txBody>
      </p:sp>
    </p:spTree>
    <p:extLst>
      <p:ext uri="{BB962C8B-B14F-4D97-AF65-F5344CB8AC3E}">
        <p14:creationId xmlns="" xmlns:p14="http://schemas.microsoft.com/office/powerpoint/2010/main" val="127119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1694"/>
            <a:ext cx="8305800" cy="5909310"/>
          </a:xfrm>
          <a:prstGeom prst="rect">
            <a:avLst/>
          </a:prstGeom>
        </p:spPr>
        <p:txBody>
          <a:bodyPr wrap="square">
            <a:spAutoFit/>
          </a:bodyPr>
          <a:lstStyle/>
          <a:p>
            <a:pPr fontAlgn="base"/>
            <a:r>
              <a:rPr lang="en-US" b="1" dirty="0"/>
              <a:t>Micro ATMs a big hit in rural India, transactions in May touch 33.5 million</a:t>
            </a:r>
          </a:p>
          <a:p>
            <a:pPr fontAlgn="base"/>
            <a:r>
              <a:rPr lang="en-US" dirty="0"/>
              <a:t>With an annual growth rate of 150% since 2016, the </a:t>
            </a:r>
            <a:r>
              <a:rPr lang="en-US" dirty="0" err="1"/>
              <a:t>Aadhar</a:t>
            </a:r>
            <a:r>
              <a:rPr lang="en-US" dirty="0"/>
              <a:t>-Enabled Payments Channel (AEPS), which falls under the broader category of micro-ATMs, has emerged as one of the fastest growing payments systems in the country, second only to the Unified Payment Interface (UPI) system in terms of annual volume growth.</a:t>
            </a:r>
            <a:br>
              <a:rPr lang="en-US" dirty="0"/>
            </a:br>
            <a:r>
              <a:rPr lang="en-US" dirty="0"/>
              <a:t/>
            </a:r>
            <a:br>
              <a:rPr lang="en-US" dirty="0"/>
            </a:br>
            <a:r>
              <a:rPr lang="en-US" dirty="0"/>
              <a:t>While UPI addresses just the top 80 million customers, AEPS caters to 800 million customers who are not reached by banks directly. With expanded driving force by the government on Direct Benefit Transfers (DBT) for delivering the government schemes to the citizens, such access infrastructure can go far in satisfying financial inclusion mandate of the government.</a:t>
            </a:r>
          </a:p>
          <a:p>
            <a:endParaRPr lang="en-US" dirty="0" smtClean="0"/>
          </a:p>
          <a:p>
            <a:pPr fontAlgn="base"/>
            <a:r>
              <a:rPr lang="en-US" sz="2000" b="1" dirty="0"/>
              <a:t>Benefits of Micro ATM</a:t>
            </a:r>
          </a:p>
          <a:p>
            <a:pPr marL="285750" lvl="0" indent="-285750" fontAlgn="base">
              <a:buFont typeface="Wingdings" pitchFamily="2" charset="2"/>
              <a:buChar char="ü"/>
            </a:pPr>
            <a:r>
              <a:rPr lang="en-US" dirty="0"/>
              <a:t>Encourages financial inclusion by providing rural population easy access to micro banking services in effective manner</a:t>
            </a:r>
          </a:p>
          <a:p>
            <a:pPr marL="285750" lvl="0" indent="-285750" fontAlgn="base">
              <a:buFont typeface="Wingdings" pitchFamily="2" charset="2"/>
              <a:buChar char="ü"/>
            </a:pPr>
            <a:r>
              <a:rPr lang="en-US" dirty="0"/>
              <a:t>Micro ATM can be significant tool in extending banking services in the remote areas</a:t>
            </a:r>
          </a:p>
          <a:p>
            <a:pPr marL="285750" lvl="0" indent="-285750" fontAlgn="base">
              <a:buFont typeface="Wingdings" pitchFamily="2" charset="2"/>
              <a:buChar char="ü"/>
            </a:pPr>
            <a:r>
              <a:rPr lang="en-US" dirty="0"/>
              <a:t>It is a low cost and easy alternative to the regular ATM</a:t>
            </a:r>
          </a:p>
          <a:p>
            <a:pPr marL="285750" lvl="0" indent="-285750" fontAlgn="base">
              <a:buFont typeface="Wingdings" pitchFamily="2" charset="2"/>
              <a:buChar char="ü"/>
            </a:pPr>
            <a:r>
              <a:rPr lang="en-US" dirty="0"/>
              <a:t>These devices are portable, thus, increasing the reach of the services</a:t>
            </a:r>
          </a:p>
          <a:p>
            <a:pPr marL="285750" lvl="0" indent="-285750" fontAlgn="base">
              <a:buFont typeface="Wingdings" pitchFamily="2" charset="2"/>
              <a:buChar char="ü"/>
            </a:pPr>
            <a:r>
              <a:rPr lang="en-US" dirty="0"/>
              <a:t>Easy to carry and setup anywhere in the remote area</a:t>
            </a:r>
          </a:p>
          <a:p>
            <a:pPr marL="285750" lvl="0" indent="-285750" fontAlgn="base">
              <a:buFont typeface="Wingdings" pitchFamily="2" charset="2"/>
              <a:buChar char="ü"/>
            </a:pPr>
            <a:r>
              <a:rPr lang="en-US" dirty="0"/>
              <a:t>UIDAI complaint, biometric enabled secured transactions</a:t>
            </a:r>
          </a:p>
          <a:p>
            <a:pPr marL="285750" lvl="0" indent="-285750" fontAlgn="base">
              <a:buFont typeface="Wingdings" pitchFamily="2" charset="2"/>
              <a:buChar char="ü"/>
            </a:pPr>
            <a:r>
              <a:rPr lang="en-US" dirty="0"/>
              <a:t>Micro ATMs are interoperable devices that can work for any </a:t>
            </a:r>
            <a:r>
              <a:rPr lang="en-US" dirty="0" smtClean="0"/>
              <a:t>bank</a:t>
            </a:r>
            <a:endParaRPr lang="en-US" dirty="0"/>
          </a:p>
        </p:txBody>
      </p:sp>
    </p:spTree>
    <p:extLst>
      <p:ext uri="{BB962C8B-B14F-4D97-AF65-F5344CB8AC3E}">
        <p14:creationId xmlns="" xmlns:p14="http://schemas.microsoft.com/office/powerpoint/2010/main" val="1807240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1694"/>
            <a:ext cx="8305800" cy="6894195"/>
          </a:xfrm>
          <a:prstGeom prst="rect">
            <a:avLst/>
          </a:prstGeom>
        </p:spPr>
        <p:txBody>
          <a:bodyPr wrap="square">
            <a:spAutoFit/>
          </a:bodyPr>
          <a:lstStyle/>
          <a:p>
            <a:r>
              <a:rPr lang="en-US" sz="2800" b="1" dirty="0" smtClean="0">
                <a:solidFill>
                  <a:srgbClr val="0070C0"/>
                </a:solidFill>
              </a:rPr>
              <a:t>AEPS :</a:t>
            </a:r>
          </a:p>
          <a:p>
            <a:r>
              <a:rPr lang="en-US" b="1" dirty="0"/>
              <a:t>AEPS</a:t>
            </a:r>
            <a:r>
              <a:rPr lang="en-US" dirty="0"/>
              <a:t> is nothing but an </a:t>
            </a:r>
            <a:r>
              <a:rPr lang="en-US" dirty="0" err="1"/>
              <a:t>Aadhaar</a:t>
            </a:r>
            <a:r>
              <a:rPr lang="en-US" dirty="0"/>
              <a:t>-enabled payment system through which you can transfer funds, make payments, deposit cash, make </a:t>
            </a:r>
            <a:r>
              <a:rPr lang="en-US" b="1" dirty="0"/>
              <a:t>withdrawals</a:t>
            </a:r>
            <a:r>
              <a:rPr lang="en-US" dirty="0"/>
              <a:t>, make enquiry about bank balance, etc. ... Customers can carry out all transactions through a Business Correspondent (BC) or bank agent through a micro ATM.</a:t>
            </a:r>
          </a:p>
          <a:p>
            <a:endParaRPr lang="en-US" dirty="0" smtClean="0"/>
          </a:p>
          <a:p>
            <a:r>
              <a:rPr lang="en-US" dirty="0" err="1" smtClean="0"/>
              <a:t>Aadhaar</a:t>
            </a:r>
            <a:r>
              <a:rPr lang="en-US" dirty="0" smtClean="0"/>
              <a:t>-based </a:t>
            </a:r>
            <a:r>
              <a:rPr lang="en-US" dirty="0"/>
              <a:t>payments, which are managed by the National Payments Corporation of India, allowed customers to operate bank accounts using the 12-digit ID and biometrics. </a:t>
            </a:r>
            <a:endParaRPr lang="en-US" dirty="0" smtClean="0"/>
          </a:p>
          <a:p>
            <a:r>
              <a:rPr lang="en-US" dirty="0"/>
              <a:t> </a:t>
            </a:r>
            <a:endParaRPr lang="en-US" dirty="0" smtClean="0"/>
          </a:p>
          <a:p>
            <a:r>
              <a:rPr lang="en-US" dirty="0" smtClean="0"/>
              <a:t>AEPS allows customers to make payments using their </a:t>
            </a:r>
            <a:r>
              <a:rPr lang="en-US" dirty="0" err="1" smtClean="0"/>
              <a:t>Aadhaar</a:t>
            </a:r>
            <a:r>
              <a:rPr lang="en-US" dirty="0" smtClean="0"/>
              <a:t> number and by providing </a:t>
            </a:r>
            <a:r>
              <a:rPr lang="en-US" dirty="0" err="1" smtClean="0"/>
              <a:t>Aadhaar</a:t>
            </a:r>
            <a:r>
              <a:rPr lang="en-US" dirty="0" smtClean="0"/>
              <a:t> verification at point of Sale (</a:t>
            </a:r>
            <a:r>
              <a:rPr lang="en-US" dirty="0" err="1" smtClean="0"/>
              <a:t>PoS</a:t>
            </a:r>
            <a:r>
              <a:rPr lang="en-US" dirty="0" smtClean="0"/>
              <a:t>) or micro ATMs . This is a simple, secure and user-friendly platform for financial transactions. This is another initiative taken by the National Payments Corporation of India (NPCI) to encourage cashless transactions in India.  In order to use AEPS, your bank account must be linked to </a:t>
            </a:r>
            <a:r>
              <a:rPr lang="en-US" dirty="0" err="1" smtClean="0"/>
              <a:t>Aadhaar</a:t>
            </a:r>
            <a:r>
              <a:rPr lang="en-US" dirty="0" smtClean="0"/>
              <a:t>.</a:t>
            </a:r>
          </a:p>
          <a:p>
            <a:endParaRPr lang="en-US" dirty="0"/>
          </a:p>
          <a:p>
            <a:r>
              <a:rPr lang="en-US" b="1" dirty="0"/>
              <a:t>How to use AEPS?</a:t>
            </a:r>
            <a:endParaRPr lang="en-US" dirty="0"/>
          </a:p>
          <a:p>
            <a:r>
              <a:rPr lang="en-US" b="1" dirty="0"/>
              <a:t>Step 1: </a:t>
            </a:r>
            <a:r>
              <a:rPr lang="en-US" dirty="0"/>
              <a:t>Go to a micro ATM or banking correspondent</a:t>
            </a:r>
          </a:p>
          <a:p>
            <a:r>
              <a:rPr lang="en-US" b="1" dirty="0"/>
              <a:t>Step 2:</a:t>
            </a:r>
            <a:r>
              <a:rPr lang="en-US" dirty="0"/>
              <a:t> Provide </a:t>
            </a:r>
            <a:r>
              <a:rPr lang="en-US" dirty="0" err="1"/>
              <a:t>Aadhaar</a:t>
            </a:r>
            <a:r>
              <a:rPr lang="en-US" dirty="0"/>
              <a:t> number and bank name</a:t>
            </a:r>
          </a:p>
          <a:p>
            <a:r>
              <a:rPr lang="en-US" b="1" dirty="0"/>
              <a:t>Step 3:</a:t>
            </a:r>
            <a:r>
              <a:rPr lang="en-US" dirty="0"/>
              <a:t> Choose the type of transaction you want to make</a:t>
            </a:r>
          </a:p>
          <a:p>
            <a:r>
              <a:rPr lang="en-US" b="1" dirty="0"/>
              <a:t>Step 4: </a:t>
            </a:r>
            <a:r>
              <a:rPr lang="en-US" dirty="0"/>
              <a:t>Provide verification through fingerprint/iris scan</a:t>
            </a:r>
          </a:p>
          <a:p>
            <a:r>
              <a:rPr lang="en-US" b="1" dirty="0"/>
              <a:t>Step 5:</a:t>
            </a:r>
            <a:r>
              <a:rPr lang="en-US" dirty="0"/>
              <a:t> Collect your receipt</a:t>
            </a:r>
          </a:p>
          <a:p>
            <a:endParaRPr lang="en-US" dirty="0"/>
          </a:p>
        </p:txBody>
      </p:sp>
      <p:pic>
        <p:nvPicPr>
          <p:cNvPr id="11266" name="Picture 2" descr="AeP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4825" y="5542893"/>
            <a:ext cx="1831975" cy="68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8000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534400" cy="5632311"/>
          </a:xfrm>
          <a:prstGeom prst="rect">
            <a:avLst/>
          </a:prstGeom>
        </p:spPr>
        <p:txBody>
          <a:bodyPr wrap="square">
            <a:spAutoFit/>
          </a:bodyPr>
          <a:lstStyle/>
          <a:p>
            <a:r>
              <a:rPr lang="en-US" dirty="0"/>
              <a:t> </a:t>
            </a:r>
            <a:r>
              <a:rPr lang="en-US" b="1" dirty="0" smtClean="0"/>
              <a:t>What </a:t>
            </a:r>
            <a:r>
              <a:rPr lang="en-US" b="1" dirty="0"/>
              <a:t>is </a:t>
            </a:r>
            <a:r>
              <a:rPr lang="en-US" b="1" dirty="0" err="1"/>
              <a:t>Aadhaar</a:t>
            </a:r>
            <a:r>
              <a:rPr lang="en-US" b="1" dirty="0"/>
              <a:t>?</a:t>
            </a:r>
            <a:endParaRPr lang="en-US" dirty="0"/>
          </a:p>
          <a:p>
            <a:r>
              <a:rPr lang="en-US" dirty="0" err="1"/>
              <a:t>Ans</a:t>
            </a:r>
            <a:r>
              <a:rPr lang="en-US" dirty="0"/>
              <a:t>: </a:t>
            </a:r>
            <a:r>
              <a:rPr lang="en-US" dirty="0" err="1"/>
              <a:t>Aadhaar</a:t>
            </a:r>
            <a:r>
              <a:rPr lang="en-US" dirty="0"/>
              <a:t> is and unique number that is assigned to residents of India by the Unique Identification Authority of India (UIDAI).</a:t>
            </a:r>
          </a:p>
          <a:p>
            <a:pPr lvl="0"/>
            <a:r>
              <a:rPr lang="en-US" b="1" dirty="0"/>
              <a:t>Who can use AEPS?</a:t>
            </a:r>
            <a:endParaRPr lang="en-US" dirty="0"/>
          </a:p>
          <a:p>
            <a:r>
              <a:rPr lang="en-US" dirty="0" err="1"/>
              <a:t>Ans</a:t>
            </a:r>
            <a:r>
              <a:rPr lang="en-US" dirty="0"/>
              <a:t>: All Indian residents holding a valid </a:t>
            </a:r>
            <a:r>
              <a:rPr lang="en-US" dirty="0" err="1"/>
              <a:t>Aadhaar</a:t>
            </a:r>
            <a:r>
              <a:rPr lang="en-US" dirty="0"/>
              <a:t> card and a bank account can use this payments service.</a:t>
            </a:r>
          </a:p>
          <a:p>
            <a:pPr lvl="0"/>
            <a:r>
              <a:rPr lang="en-US" b="1" dirty="0"/>
              <a:t>How can a user enable this service?</a:t>
            </a:r>
            <a:endParaRPr lang="en-US" dirty="0"/>
          </a:p>
          <a:p>
            <a:r>
              <a:rPr lang="en-US" dirty="0" err="1"/>
              <a:t>Ans</a:t>
            </a:r>
            <a:r>
              <a:rPr lang="en-US" dirty="0"/>
              <a:t>: To start using AEPS, first link your bank account with your </a:t>
            </a:r>
            <a:r>
              <a:rPr lang="en-US" dirty="0" err="1"/>
              <a:t>Aadhaar</a:t>
            </a:r>
            <a:r>
              <a:rPr lang="en-US" dirty="0"/>
              <a:t> number. Then, contact your bank and let them know that you want to start using AEPS.</a:t>
            </a:r>
          </a:p>
          <a:p>
            <a:pPr lvl="0"/>
            <a:r>
              <a:rPr lang="en-US" b="1" dirty="0"/>
              <a:t>Should the payee/beneficiary also have AEPS to receive funds?</a:t>
            </a:r>
            <a:endParaRPr lang="en-US" dirty="0"/>
          </a:p>
          <a:p>
            <a:r>
              <a:rPr lang="en-US" dirty="0" err="1"/>
              <a:t>Ans</a:t>
            </a:r>
            <a:r>
              <a:rPr lang="en-US" dirty="0"/>
              <a:t>: This is not necessary.</a:t>
            </a:r>
          </a:p>
          <a:p>
            <a:pPr lvl="0"/>
            <a:r>
              <a:rPr lang="en-US" b="1" dirty="0"/>
              <a:t>Is it possible to link more than one bank account to your </a:t>
            </a:r>
            <a:r>
              <a:rPr lang="en-US" b="1" dirty="0" err="1"/>
              <a:t>Aadhaar</a:t>
            </a:r>
            <a:r>
              <a:rPr lang="en-US" b="1" dirty="0"/>
              <a:t> card?</a:t>
            </a:r>
            <a:endParaRPr lang="en-US" dirty="0"/>
          </a:p>
          <a:p>
            <a:r>
              <a:rPr lang="en-US" dirty="0" err="1"/>
              <a:t>Ans</a:t>
            </a:r>
            <a:r>
              <a:rPr lang="en-US" dirty="0"/>
              <a:t>: Yes. This can be done.</a:t>
            </a:r>
          </a:p>
          <a:p>
            <a:pPr lvl="0"/>
            <a:r>
              <a:rPr lang="en-US" b="1" dirty="0"/>
              <a:t>Can those without </a:t>
            </a:r>
            <a:r>
              <a:rPr lang="en-US" b="1" dirty="0" err="1"/>
              <a:t>Aadhaar</a:t>
            </a:r>
            <a:r>
              <a:rPr lang="en-US" b="1" dirty="0"/>
              <a:t> cards use this service?</a:t>
            </a:r>
            <a:endParaRPr lang="en-US" dirty="0"/>
          </a:p>
          <a:p>
            <a:r>
              <a:rPr lang="en-US" dirty="0" err="1"/>
              <a:t>Ans</a:t>
            </a:r>
            <a:r>
              <a:rPr lang="en-US" dirty="0"/>
              <a:t>: No.</a:t>
            </a:r>
          </a:p>
          <a:p>
            <a:pPr lvl="0"/>
            <a:r>
              <a:rPr lang="en-US" b="1" dirty="0"/>
              <a:t>What type of bank account do you need to have for AEPS?</a:t>
            </a:r>
            <a:endParaRPr lang="en-US" dirty="0"/>
          </a:p>
          <a:p>
            <a:r>
              <a:rPr lang="en-US" dirty="0" err="1"/>
              <a:t>Ans</a:t>
            </a:r>
            <a:r>
              <a:rPr lang="en-US" dirty="0"/>
              <a:t>: The bank account needs to be linked with your </a:t>
            </a:r>
            <a:r>
              <a:rPr lang="en-US" dirty="0" err="1"/>
              <a:t>Aadhaar</a:t>
            </a:r>
            <a:r>
              <a:rPr lang="en-US" dirty="0"/>
              <a:t>.</a:t>
            </a:r>
          </a:p>
          <a:p>
            <a:pPr lvl="0"/>
            <a:r>
              <a:rPr lang="en-US" b="1" dirty="0"/>
              <a:t>What is a business correspondent?</a:t>
            </a:r>
            <a:endParaRPr lang="en-US" dirty="0"/>
          </a:p>
          <a:p>
            <a:r>
              <a:rPr lang="en-US" dirty="0" err="1"/>
              <a:t>Ans</a:t>
            </a:r>
            <a:r>
              <a:rPr lang="en-US" dirty="0"/>
              <a:t>: A business correspondent is nothing but an approved bank agent offering terminal or micro ATM services to banks</a:t>
            </a:r>
            <a:r>
              <a:rPr lang="en-US" dirty="0" smtClean="0"/>
              <a:t>.</a:t>
            </a:r>
            <a:endParaRPr lang="en-US" dirty="0"/>
          </a:p>
        </p:txBody>
      </p:sp>
    </p:spTree>
    <p:extLst>
      <p:ext uri="{BB962C8B-B14F-4D97-AF65-F5344CB8AC3E}">
        <p14:creationId xmlns="" xmlns:p14="http://schemas.microsoft.com/office/powerpoint/2010/main" val="69524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obiocean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Rectangle 1"/>
          <p:cNvSpPr/>
          <p:nvPr/>
        </p:nvSpPr>
        <p:spPr>
          <a:xfrm>
            <a:off x="305347" y="1981200"/>
            <a:ext cx="7696200" cy="369332"/>
          </a:xfrm>
          <a:prstGeom prst="rect">
            <a:avLst/>
          </a:prstGeom>
        </p:spPr>
        <p:txBody>
          <a:bodyPr wrap="square">
            <a:spAutoFit/>
          </a:bodyPr>
          <a:lstStyle/>
          <a:p>
            <a:r>
              <a:rPr lang="en-US" dirty="0"/>
              <a:t> </a:t>
            </a:r>
          </a:p>
        </p:txBody>
      </p:sp>
      <p:sp>
        <p:nvSpPr>
          <p:cNvPr id="5" name="Rectangle 4"/>
          <p:cNvSpPr/>
          <p:nvPr/>
        </p:nvSpPr>
        <p:spPr>
          <a:xfrm>
            <a:off x="762000" y="2743200"/>
            <a:ext cx="7696200" cy="646331"/>
          </a:xfrm>
          <a:prstGeom prst="rect">
            <a:avLst/>
          </a:prstGeom>
        </p:spPr>
        <p:txBody>
          <a:bodyPr wrap="square">
            <a:spAutoFit/>
          </a:bodyPr>
          <a:lstStyle/>
          <a:p>
            <a:pPr algn="ctr"/>
            <a:r>
              <a:rPr lang="en-US" sz="3600" dirty="0" err="1" smtClean="0">
                <a:solidFill>
                  <a:srgbClr val="0070C0"/>
                </a:solidFill>
              </a:rPr>
              <a:t>Fintech</a:t>
            </a:r>
            <a:r>
              <a:rPr lang="en-US" sz="3600" dirty="0" smtClean="0">
                <a:solidFill>
                  <a:srgbClr val="0070C0"/>
                </a:solidFill>
              </a:rPr>
              <a:t>  ?</a:t>
            </a:r>
            <a:endParaRPr lang="en-US" sz="3600" dirty="0">
              <a:solidFill>
                <a:srgbClr val="0070C0"/>
              </a:solidFill>
            </a:endParaRPr>
          </a:p>
        </p:txBody>
      </p:sp>
    </p:spTree>
    <p:extLst>
      <p:ext uri="{BB962C8B-B14F-4D97-AF65-F5344CB8AC3E}">
        <p14:creationId xmlns="" xmlns:p14="http://schemas.microsoft.com/office/powerpoint/2010/main" val="241123051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86800" cy="4247317"/>
          </a:xfrm>
          <a:prstGeom prst="rect">
            <a:avLst/>
          </a:prstGeom>
        </p:spPr>
        <p:txBody>
          <a:bodyPr wrap="square">
            <a:spAutoFit/>
          </a:bodyPr>
          <a:lstStyle/>
          <a:p>
            <a:pPr algn="just"/>
            <a:r>
              <a:rPr lang="en-US" dirty="0"/>
              <a:t>The </a:t>
            </a:r>
            <a:r>
              <a:rPr lang="en-US" b="1" dirty="0"/>
              <a:t>Bharat Bill Payment</a:t>
            </a:r>
            <a:r>
              <a:rPr lang="en-US" dirty="0"/>
              <a:t> System (BBPS) is an integrated </a:t>
            </a:r>
            <a:r>
              <a:rPr lang="en-US" b="1" dirty="0"/>
              <a:t>bill payment</a:t>
            </a:r>
            <a:r>
              <a:rPr lang="en-US" dirty="0"/>
              <a:t> system, operating in India. It offers </a:t>
            </a:r>
            <a:r>
              <a:rPr lang="en-US" b="1" dirty="0"/>
              <a:t>bill payment</a:t>
            </a:r>
            <a:r>
              <a:rPr lang="en-US" dirty="0"/>
              <a:t> service to customers through a network of agents who are registered members, known as Agent Institutions (AI). This system enables multiple </a:t>
            </a:r>
            <a:r>
              <a:rPr lang="en-US" b="1" dirty="0"/>
              <a:t>payment</a:t>
            </a:r>
            <a:r>
              <a:rPr lang="en-US" dirty="0"/>
              <a:t> modes and provides instant confirmation of </a:t>
            </a:r>
            <a:r>
              <a:rPr lang="en-US" b="1" dirty="0"/>
              <a:t>payment</a:t>
            </a:r>
            <a:r>
              <a:rPr lang="en-US" dirty="0" smtClean="0"/>
              <a:t>.</a:t>
            </a:r>
          </a:p>
          <a:p>
            <a:r>
              <a:rPr lang="en-US" b="1" dirty="0" smtClean="0"/>
              <a:t>What </a:t>
            </a:r>
            <a:r>
              <a:rPr lang="en-US" b="1" dirty="0"/>
              <a:t>are benefits of using BBPS?</a:t>
            </a:r>
          </a:p>
          <a:p>
            <a:r>
              <a:rPr lang="en-US" dirty="0"/>
              <a:t>The biggest advantage is that the bill can be paid anywhere and anytime</a:t>
            </a:r>
            <a:r>
              <a:rPr lang="en-US" dirty="0" smtClean="0"/>
              <a:t>..</a:t>
            </a:r>
            <a:endParaRPr lang="en-US" dirty="0"/>
          </a:p>
          <a:p>
            <a:r>
              <a:rPr lang="en-US" b="1" dirty="0" smtClean="0"/>
              <a:t>Is </a:t>
            </a:r>
            <a:r>
              <a:rPr lang="en-US" b="1" dirty="0"/>
              <a:t>there any charges for making payment using BBPS?</a:t>
            </a:r>
          </a:p>
          <a:p>
            <a:r>
              <a:rPr lang="en-US" dirty="0"/>
              <a:t>Currently no charges are being levied; however, the same is subject to change as per BBPS</a:t>
            </a:r>
          </a:p>
          <a:p>
            <a:r>
              <a:rPr lang="en-US" dirty="0"/>
              <a:t>standards/rules/guidelines.</a:t>
            </a:r>
          </a:p>
          <a:p>
            <a:r>
              <a:rPr lang="en-US" b="1" dirty="0" smtClean="0"/>
              <a:t>What </a:t>
            </a:r>
            <a:r>
              <a:rPr lang="en-US" b="1" dirty="0"/>
              <a:t>are the timings for BBPS transactions?</a:t>
            </a:r>
          </a:p>
          <a:p>
            <a:r>
              <a:rPr lang="en-US" dirty="0"/>
              <a:t>BBPS services are available 24 hours of the day, all days of the week, throughout the year</a:t>
            </a:r>
          </a:p>
          <a:p>
            <a:r>
              <a:rPr lang="en-US" dirty="0"/>
              <a:t>including all public holidays.</a:t>
            </a:r>
          </a:p>
          <a:p>
            <a:r>
              <a:rPr lang="en-US" b="1" dirty="0" smtClean="0"/>
              <a:t>How </a:t>
            </a:r>
            <a:r>
              <a:rPr lang="en-US" b="1" dirty="0"/>
              <a:t>long will it take for the payment confirmation?</a:t>
            </a:r>
          </a:p>
          <a:p>
            <a:r>
              <a:rPr lang="en-US" dirty="0"/>
              <a:t>Payment confirmation shall be received on registered mobile / e-mail (As provided while</a:t>
            </a:r>
          </a:p>
          <a:p>
            <a:r>
              <a:rPr lang="en-US" dirty="0"/>
              <a:t>making bill payment) upon successful completion of the transaction instantaneously</a:t>
            </a:r>
            <a:r>
              <a:rPr lang="en-US" dirty="0" smtClean="0"/>
              <a:t>.</a:t>
            </a:r>
          </a:p>
        </p:txBody>
      </p:sp>
      <p:pic>
        <p:nvPicPr>
          <p:cNvPr id="3" name="Picture 2"/>
          <p:cNvPicPr/>
          <p:nvPr/>
        </p:nvPicPr>
        <p:blipFill>
          <a:blip r:embed="rId2"/>
          <a:stretch>
            <a:fillRect/>
          </a:stretch>
        </p:blipFill>
        <p:spPr>
          <a:xfrm>
            <a:off x="2191067" y="4831124"/>
            <a:ext cx="4761865" cy="1990090"/>
          </a:xfrm>
          <a:prstGeom prst="rect">
            <a:avLst/>
          </a:prstGeom>
        </p:spPr>
      </p:pic>
    </p:spTree>
    <p:extLst>
      <p:ext uri="{BB962C8B-B14F-4D97-AF65-F5344CB8AC3E}">
        <p14:creationId xmlns="" xmlns:p14="http://schemas.microsoft.com/office/powerpoint/2010/main" val="3775957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51696"/>
            <a:ext cx="8153400" cy="1477328"/>
          </a:xfrm>
          <a:prstGeom prst="rect">
            <a:avLst/>
          </a:prstGeom>
        </p:spPr>
        <p:txBody>
          <a:bodyPr wrap="square">
            <a:spAutoFit/>
          </a:bodyPr>
          <a:lstStyle/>
          <a:p>
            <a:r>
              <a:rPr lang="en-US" b="1" dirty="0"/>
              <a:t>What is DBT (Direct Benefit Transfer)?</a:t>
            </a:r>
          </a:p>
          <a:p>
            <a:pPr fontAlgn="base"/>
            <a:r>
              <a:rPr lang="en-US" dirty="0"/>
              <a:t>DBT (Direct Benefit Transfer) is a scheme launched by Government of India to transfer the benefits and subsidies of various social welfare schemes like LPG subsidy, MNREGA payments, Old Age Pension, Scholarships etc. directly in the bank account of the beneficiary. </a:t>
            </a:r>
          </a:p>
        </p:txBody>
      </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663" t="14905" r="13122" b="6250"/>
          <a:stretch/>
        </p:blipFill>
        <p:spPr bwMode="auto">
          <a:xfrm>
            <a:off x="524054" y="2046623"/>
            <a:ext cx="8010346" cy="4658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3667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71800"/>
            <a:ext cx="8229600" cy="830997"/>
          </a:xfrm>
          <a:prstGeom prst="rect">
            <a:avLst/>
          </a:prstGeom>
          <a:noFill/>
        </p:spPr>
        <p:txBody>
          <a:bodyPr wrap="square" rtlCol="0">
            <a:spAutoFit/>
          </a:bodyPr>
          <a:lstStyle/>
          <a:p>
            <a:pPr algn="ctr"/>
            <a:r>
              <a:rPr lang="en-US" sz="4800" b="1" dirty="0" smtClean="0"/>
              <a:t>Scope</a:t>
            </a:r>
            <a:endParaRPr lang="en-US" sz="4800" b="1" dirty="0"/>
          </a:p>
        </p:txBody>
      </p:sp>
    </p:spTree>
    <p:extLst>
      <p:ext uri="{BB962C8B-B14F-4D97-AF65-F5344CB8AC3E}">
        <p14:creationId xmlns="" xmlns:p14="http://schemas.microsoft.com/office/powerpoint/2010/main" val="3547494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517" y="746403"/>
            <a:ext cx="8847083" cy="6340197"/>
          </a:xfrm>
          <a:prstGeom prst="rect">
            <a:avLst/>
          </a:prstGeom>
          <a:noFill/>
        </p:spPr>
        <p:txBody>
          <a:bodyPr wrap="square" rtlCol="0">
            <a:spAutoFit/>
          </a:bodyPr>
          <a:lstStyle/>
          <a:p>
            <a:pPr algn="just"/>
            <a:r>
              <a:rPr lang="en-US" sz="2400" dirty="0"/>
              <a:t> </a:t>
            </a:r>
            <a:r>
              <a:rPr lang="en-US" sz="2400" b="1" dirty="0"/>
              <a:t>Smart Cities</a:t>
            </a:r>
            <a:r>
              <a:rPr lang="en-US" sz="2400" dirty="0"/>
              <a:t> </a:t>
            </a:r>
            <a:r>
              <a:rPr lang="en-US" sz="2400" dirty="0" smtClean="0"/>
              <a:t>objective is </a:t>
            </a:r>
            <a:r>
              <a:rPr lang="en-US" sz="2400" dirty="0"/>
              <a:t>to drive economic growth and improve the quality of life of people by </a:t>
            </a:r>
            <a:r>
              <a:rPr lang="en-US" sz="2400" dirty="0" smtClean="0"/>
              <a:t> development using smart technologies,  the technology </a:t>
            </a:r>
            <a:r>
              <a:rPr lang="en-US" sz="2400" dirty="0"/>
              <a:t>that leads to </a:t>
            </a:r>
            <a:r>
              <a:rPr lang="en-US" sz="2400" b="1" dirty="0"/>
              <a:t>Smart</a:t>
            </a:r>
            <a:r>
              <a:rPr lang="en-US" sz="2400" dirty="0"/>
              <a:t> outcomes</a:t>
            </a:r>
            <a:r>
              <a:rPr lang="en-US" sz="2400" dirty="0" smtClean="0"/>
              <a:t>.</a:t>
            </a:r>
          </a:p>
          <a:p>
            <a:pPr algn="just"/>
            <a:endParaRPr lang="en-US" sz="2400" dirty="0"/>
          </a:p>
          <a:p>
            <a:pPr algn="just"/>
            <a:r>
              <a:rPr lang="en-US" sz="2200" b="1" dirty="0" smtClean="0"/>
              <a:t>Smart </a:t>
            </a:r>
            <a:r>
              <a:rPr lang="en-US" sz="2200" b="1" dirty="0"/>
              <a:t>city would include: </a:t>
            </a:r>
            <a:endParaRPr lang="en-US" sz="2200" b="1" dirty="0" smtClean="0"/>
          </a:p>
          <a:p>
            <a:pPr marL="568325" indent="-395288" algn="just">
              <a:buAutoNum type="arabicPeriod"/>
              <a:tabLst>
                <a:tab pos="520700" algn="l"/>
              </a:tabLst>
            </a:pPr>
            <a:r>
              <a:rPr lang="en-US" sz="2200" dirty="0" smtClean="0"/>
              <a:t>Adequate </a:t>
            </a:r>
            <a:r>
              <a:rPr lang="en-US" sz="2200" dirty="0"/>
              <a:t>water </a:t>
            </a:r>
            <a:r>
              <a:rPr lang="en-US" sz="2200" dirty="0" smtClean="0"/>
              <a:t>supply </a:t>
            </a:r>
            <a:r>
              <a:rPr lang="en-US" sz="2200" dirty="0" err="1" smtClean="0"/>
              <a:t>alongwith</a:t>
            </a:r>
            <a:r>
              <a:rPr lang="en-US" sz="2200" dirty="0" smtClean="0"/>
              <a:t> smart billing with Doorstep payment Collection solution </a:t>
            </a:r>
          </a:p>
          <a:p>
            <a:pPr marL="568325" indent="-395288" algn="just">
              <a:buFontTx/>
              <a:buAutoNum type="arabicPeriod"/>
              <a:tabLst>
                <a:tab pos="520700" algn="l"/>
              </a:tabLst>
            </a:pPr>
            <a:r>
              <a:rPr lang="en-US" sz="2200" dirty="0" smtClean="0"/>
              <a:t>Adequate Piped GAS supply </a:t>
            </a:r>
            <a:r>
              <a:rPr lang="en-US" sz="2200" dirty="0" err="1"/>
              <a:t>alongwith</a:t>
            </a:r>
            <a:r>
              <a:rPr lang="en-US" sz="2200" dirty="0"/>
              <a:t> </a:t>
            </a:r>
            <a:r>
              <a:rPr lang="en-US" sz="2200" dirty="0" smtClean="0"/>
              <a:t>smart </a:t>
            </a:r>
            <a:r>
              <a:rPr lang="en-US" sz="2200" dirty="0"/>
              <a:t>Doorstep payment Collection solution </a:t>
            </a:r>
            <a:endParaRPr lang="en-US" sz="2200" dirty="0" smtClean="0"/>
          </a:p>
          <a:p>
            <a:pPr marL="568325" indent="-395288" algn="just">
              <a:buAutoNum type="arabicPeriod"/>
              <a:tabLst>
                <a:tab pos="520700" algn="l"/>
              </a:tabLst>
            </a:pPr>
            <a:r>
              <a:rPr lang="en-US" sz="2200" dirty="0" smtClean="0"/>
              <a:t>Assured </a:t>
            </a:r>
            <a:r>
              <a:rPr lang="en-US" sz="2200" dirty="0"/>
              <a:t>electricity </a:t>
            </a:r>
            <a:r>
              <a:rPr lang="en-US" sz="2200" dirty="0" smtClean="0"/>
              <a:t>supply with smart billing </a:t>
            </a:r>
            <a:r>
              <a:rPr lang="en-US" sz="2200" dirty="0"/>
              <a:t>Doorstep payment Collection solution </a:t>
            </a:r>
            <a:endParaRPr lang="en-US" sz="2200" dirty="0" smtClean="0"/>
          </a:p>
          <a:p>
            <a:pPr marL="568325" indent="-395288" algn="just">
              <a:buAutoNum type="arabicPeriod"/>
              <a:tabLst>
                <a:tab pos="520700" algn="l"/>
              </a:tabLst>
            </a:pPr>
            <a:r>
              <a:rPr lang="en-US" sz="2200" dirty="0" smtClean="0"/>
              <a:t>Sanitation</a:t>
            </a:r>
            <a:r>
              <a:rPr lang="en-US" sz="2200" dirty="0"/>
              <a:t>, including solid waste </a:t>
            </a:r>
            <a:r>
              <a:rPr lang="en-US" sz="2200" dirty="0" smtClean="0"/>
              <a:t>management </a:t>
            </a:r>
            <a:r>
              <a:rPr lang="en-US" sz="2200" dirty="0" err="1"/>
              <a:t>alongwith</a:t>
            </a:r>
            <a:r>
              <a:rPr lang="en-US" sz="2200" dirty="0"/>
              <a:t> smart Doorstep payment Collection solution </a:t>
            </a:r>
            <a:endParaRPr lang="en-US" sz="2200" dirty="0" smtClean="0"/>
          </a:p>
          <a:p>
            <a:pPr marL="568325" indent="-395288" algn="just">
              <a:buAutoNum type="arabicPeriod"/>
              <a:tabLst>
                <a:tab pos="520700" algn="l"/>
              </a:tabLst>
            </a:pPr>
            <a:r>
              <a:rPr lang="en-US" sz="2200" dirty="0" smtClean="0"/>
              <a:t>Efficient public transport with smart billing with Digital payment Collection solution </a:t>
            </a:r>
          </a:p>
          <a:p>
            <a:pPr marL="568325" indent="-395288" algn="just">
              <a:buAutoNum type="arabicPeriod"/>
              <a:tabLst>
                <a:tab pos="520700" algn="l"/>
              </a:tabLst>
            </a:pPr>
            <a:r>
              <a:rPr lang="en-US" sz="2200" dirty="0" smtClean="0"/>
              <a:t>Smart billing and </a:t>
            </a:r>
            <a:r>
              <a:rPr lang="en-US" sz="2200" dirty="0"/>
              <a:t>Doorstep payment Collection </a:t>
            </a:r>
            <a:r>
              <a:rPr lang="en-US" sz="2200" dirty="0" smtClean="0"/>
              <a:t>for Property Tax </a:t>
            </a:r>
            <a:r>
              <a:rPr lang="en-US" sz="2200" dirty="0" err="1" smtClean="0"/>
              <a:t>etc</a:t>
            </a:r>
            <a:endParaRPr lang="en-US" sz="2200" dirty="0"/>
          </a:p>
          <a:p>
            <a:pPr marL="568325" indent="-395288" algn="just">
              <a:buAutoNum type="arabicPeriod"/>
              <a:tabLst>
                <a:tab pos="520700" algn="l"/>
              </a:tabLst>
            </a:pPr>
            <a:r>
              <a:rPr lang="en-US" sz="2200" dirty="0" smtClean="0"/>
              <a:t>E-</a:t>
            </a:r>
            <a:r>
              <a:rPr lang="en-US" sz="2200" dirty="0" err="1" smtClean="0"/>
              <a:t>challans</a:t>
            </a:r>
            <a:endParaRPr lang="en-US" sz="2200" dirty="0"/>
          </a:p>
          <a:p>
            <a:pPr marL="342900" indent="-342900" algn="just">
              <a:buAutoNum type="arabicPeriod"/>
            </a:pPr>
            <a:endParaRPr lang="en-US" sz="2400" dirty="0" smtClean="0"/>
          </a:p>
        </p:txBody>
      </p:sp>
      <p:sp>
        <p:nvSpPr>
          <p:cNvPr id="6" name="TextBox 5"/>
          <p:cNvSpPr txBox="1"/>
          <p:nvPr/>
        </p:nvSpPr>
        <p:spPr>
          <a:xfrm>
            <a:off x="68317" y="152400"/>
            <a:ext cx="8773510" cy="584775"/>
          </a:xfrm>
          <a:prstGeom prst="rect">
            <a:avLst/>
          </a:prstGeom>
          <a:noFill/>
        </p:spPr>
        <p:txBody>
          <a:bodyPr wrap="square" rtlCol="0">
            <a:spAutoFit/>
          </a:bodyPr>
          <a:lstStyle/>
          <a:p>
            <a:pPr algn="ctr"/>
            <a:r>
              <a:rPr lang="en-US" sz="3200" b="1" dirty="0" smtClean="0">
                <a:solidFill>
                  <a:srgbClr val="0070C0"/>
                </a:solidFill>
              </a:rPr>
              <a:t>Smart Cities  Project </a:t>
            </a:r>
            <a:endParaRPr lang="en-US" sz="3200" b="1" dirty="0">
              <a:solidFill>
                <a:srgbClr val="0070C0"/>
              </a:solidFill>
            </a:endParaRPr>
          </a:p>
        </p:txBody>
      </p:sp>
    </p:spTree>
    <p:extLst>
      <p:ext uri="{BB962C8B-B14F-4D97-AF65-F5344CB8AC3E}">
        <p14:creationId xmlns="" xmlns:p14="http://schemas.microsoft.com/office/powerpoint/2010/main" val="1355245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ar.singh\Desktop\mobiocean complete\photo\all in one device payment + software.jfif"/>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611" t="28117" r="-92" b="11620"/>
          <a:stretch/>
        </p:blipFill>
        <p:spPr bwMode="auto">
          <a:xfrm>
            <a:off x="914400" y="310504"/>
            <a:ext cx="7239000" cy="63950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0668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315200" cy="5986254"/>
          </a:xfrm>
          <a:prstGeom prst="rect">
            <a:avLst/>
          </a:prstGeom>
        </p:spPr>
        <p:txBody>
          <a:bodyPr wrap="square">
            <a:spAutoFit/>
          </a:bodyPr>
          <a:lstStyle/>
          <a:p>
            <a:pPr marL="1308100" indent="-1023938">
              <a:buAutoNum type="arabicPeriod"/>
            </a:pPr>
            <a:r>
              <a:rPr lang="en-US" sz="3600" b="1" dirty="0" err="1" smtClean="0"/>
              <a:t>Aaganwari</a:t>
            </a:r>
            <a:r>
              <a:rPr lang="en-US" sz="3600" b="1" dirty="0" smtClean="0"/>
              <a:t> Schemes</a:t>
            </a:r>
          </a:p>
          <a:p>
            <a:pPr marL="284162"/>
            <a:endParaRPr lang="en-US" sz="1100" b="1" dirty="0" smtClean="0"/>
          </a:p>
          <a:p>
            <a:pPr marL="1308100" indent="-1023938"/>
            <a:r>
              <a:rPr lang="en-US" sz="3600" b="1" dirty="0" smtClean="0"/>
              <a:t>2.	ENAM</a:t>
            </a:r>
          </a:p>
          <a:p>
            <a:pPr marL="284162"/>
            <a:endParaRPr lang="en-US" sz="1200" b="1" dirty="0"/>
          </a:p>
          <a:p>
            <a:pPr marL="1308100" indent="-1023938"/>
            <a:r>
              <a:rPr lang="en-US" sz="3600" b="1" dirty="0" smtClean="0"/>
              <a:t>3.	Fertilizer </a:t>
            </a:r>
            <a:r>
              <a:rPr lang="en-US" sz="3600" b="1" dirty="0"/>
              <a:t>under </a:t>
            </a:r>
            <a:r>
              <a:rPr lang="en-US" sz="3600" b="1" dirty="0" smtClean="0"/>
              <a:t>DBT</a:t>
            </a:r>
          </a:p>
          <a:p>
            <a:pPr marL="1308100" indent="-1023938"/>
            <a:endParaRPr lang="en-US" sz="1600" b="1" dirty="0" smtClean="0"/>
          </a:p>
          <a:p>
            <a:pPr marL="1308100" indent="-1023938"/>
            <a:r>
              <a:rPr lang="en-US" sz="3600" b="1" dirty="0" smtClean="0"/>
              <a:t>4.	E </a:t>
            </a:r>
            <a:r>
              <a:rPr lang="en-US" sz="3600" b="1" dirty="0" err="1" smtClean="0"/>
              <a:t>Challan</a:t>
            </a:r>
            <a:endParaRPr lang="en-US" sz="3600" b="1" dirty="0" smtClean="0"/>
          </a:p>
          <a:p>
            <a:pPr marL="1308100" indent="-1023938"/>
            <a:endParaRPr lang="en-US" b="1" dirty="0" smtClean="0"/>
          </a:p>
          <a:p>
            <a:pPr marL="1308100" indent="-1023938"/>
            <a:r>
              <a:rPr lang="en-US" sz="3600" b="1" dirty="0" smtClean="0"/>
              <a:t>5.	Micro ATM</a:t>
            </a:r>
          </a:p>
          <a:p>
            <a:pPr marL="2222500" lvl="2" indent="-1023938">
              <a:buAutoNum type="alphaLcPeriod"/>
            </a:pPr>
            <a:r>
              <a:rPr lang="en-US" sz="3600" b="1" dirty="0" smtClean="0"/>
              <a:t>Department </a:t>
            </a:r>
            <a:r>
              <a:rPr lang="en-US" sz="3600" b="1" dirty="0"/>
              <a:t>of </a:t>
            </a:r>
            <a:r>
              <a:rPr lang="en-US" sz="3600" b="1" dirty="0" smtClean="0"/>
              <a:t>Post</a:t>
            </a:r>
          </a:p>
          <a:p>
            <a:pPr marL="2222500" lvl="2" indent="-1023938">
              <a:buAutoNum type="alphaLcPeriod"/>
            </a:pPr>
            <a:r>
              <a:rPr lang="en-US" sz="3600" b="1" dirty="0" smtClean="0"/>
              <a:t>India </a:t>
            </a:r>
            <a:r>
              <a:rPr lang="en-US" sz="3600" b="1" dirty="0"/>
              <a:t>Post </a:t>
            </a:r>
            <a:r>
              <a:rPr lang="en-US" sz="3600" b="1" dirty="0" smtClean="0"/>
              <a:t>Banking</a:t>
            </a:r>
          </a:p>
          <a:p>
            <a:pPr marL="2222500" lvl="2" indent="-1023938">
              <a:buAutoNum type="alphaLcPeriod"/>
            </a:pPr>
            <a:r>
              <a:rPr lang="en-US" sz="3600" b="1" dirty="0" smtClean="0"/>
              <a:t>Cooperative Banks</a:t>
            </a:r>
          </a:p>
          <a:p>
            <a:pPr marL="2222500" lvl="2" indent="-1023938">
              <a:buAutoNum type="alphaLcPeriod"/>
            </a:pPr>
            <a:r>
              <a:rPr lang="en-US" sz="3600" b="1" dirty="0" err="1" smtClean="0"/>
              <a:t>Grammin</a:t>
            </a:r>
            <a:r>
              <a:rPr lang="en-US" sz="3600" b="1" dirty="0" smtClean="0"/>
              <a:t> Bank</a:t>
            </a:r>
          </a:p>
        </p:txBody>
      </p:sp>
    </p:spTree>
    <p:extLst>
      <p:ext uri="{BB962C8B-B14F-4D97-AF65-F5344CB8AC3E}">
        <p14:creationId xmlns="" xmlns:p14="http://schemas.microsoft.com/office/powerpoint/2010/main" val="4098832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77200" cy="6463308"/>
          </a:xfrm>
          <a:prstGeom prst="rect">
            <a:avLst/>
          </a:prstGeom>
        </p:spPr>
        <p:txBody>
          <a:bodyPr wrap="square">
            <a:spAutoFit/>
          </a:bodyPr>
          <a:lstStyle/>
          <a:p>
            <a:pPr marL="742950" indent="-742950" algn="just">
              <a:buAutoNum type="arabicPeriod" startAt="6"/>
            </a:pPr>
            <a:r>
              <a:rPr lang="en-US" sz="3600" b="1" dirty="0" smtClean="0"/>
              <a:t>Bus </a:t>
            </a:r>
            <a:r>
              <a:rPr lang="en-US" sz="3600" b="1" dirty="0"/>
              <a:t>e-ticket under </a:t>
            </a:r>
            <a:r>
              <a:rPr lang="en-US" sz="3600" b="1" dirty="0" smtClean="0"/>
              <a:t>Transport Department</a:t>
            </a:r>
          </a:p>
          <a:p>
            <a:pPr algn="just"/>
            <a:endParaRPr lang="en-US" sz="1600" b="1" dirty="0"/>
          </a:p>
          <a:p>
            <a:pPr marL="741363" indent="-741363" algn="just"/>
            <a:r>
              <a:rPr lang="en-US" sz="3600" b="1" dirty="0"/>
              <a:t>7</a:t>
            </a:r>
            <a:r>
              <a:rPr lang="en-US" sz="3600" b="1" dirty="0" smtClean="0"/>
              <a:t>.	Electricity Board </a:t>
            </a:r>
            <a:endParaRPr lang="en-US" sz="3600" b="1" dirty="0"/>
          </a:p>
          <a:p>
            <a:pPr marL="741363" indent="-741363" algn="just"/>
            <a:endParaRPr lang="en-US" b="1" dirty="0" smtClean="0"/>
          </a:p>
          <a:p>
            <a:pPr marL="741363" indent="-741363" algn="just"/>
            <a:r>
              <a:rPr lang="en-US" sz="3600" b="1" dirty="0" smtClean="0"/>
              <a:t>8.	Municipal </a:t>
            </a:r>
            <a:r>
              <a:rPr lang="en-US" sz="3600" b="1" dirty="0"/>
              <a:t>corporation</a:t>
            </a:r>
          </a:p>
          <a:p>
            <a:pPr marL="741363" indent="-741363" algn="just"/>
            <a:endParaRPr lang="en-US" b="1" dirty="0" smtClean="0"/>
          </a:p>
          <a:p>
            <a:pPr marL="741363" indent="-741363" algn="just"/>
            <a:r>
              <a:rPr lang="en-US" sz="3600" b="1" dirty="0" smtClean="0"/>
              <a:t>9.	PDS </a:t>
            </a:r>
            <a:r>
              <a:rPr lang="en-US" sz="3600" b="1" dirty="0"/>
              <a:t>under food </a:t>
            </a:r>
            <a:r>
              <a:rPr lang="en-US" sz="3600" b="1" dirty="0" smtClean="0"/>
              <a:t>&amp; </a:t>
            </a:r>
            <a:r>
              <a:rPr lang="en-US" sz="3600" b="1" dirty="0"/>
              <a:t>civil supplies </a:t>
            </a:r>
            <a:r>
              <a:rPr lang="en-US" sz="3600" b="1" dirty="0" smtClean="0"/>
              <a:t>Department</a:t>
            </a:r>
            <a:endParaRPr lang="en-US" sz="3600" b="1" dirty="0"/>
          </a:p>
          <a:p>
            <a:pPr marL="741363" indent="-741363" algn="just"/>
            <a:endParaRPr lang="en-US" b="1" dirty="0" smtClean="0"/>
          </a:p>
          <a:p>
            <a:pPr marL="741363" indent="-741363" algn="just"/>
            <a:r>
              <a:rPr lang="en-US" sz="3600" b="1" dirty="0" smtClean="0"/>
              <a:t>10.	CSC </a:t>
            </a:r>
            <a:r>
              <a:rPr lang="en-US" sz="3600" b="1" dirty="0"/>
              <a:t>-Common Service Centre</a:t>
            </a:r>
          </a:p>
          <a:p>
            <a:pPr marL="741363" indent="-741363" algn="just"/>
            <a:endParaRPr lang="en-US" sz="2000" b="1" dirty="0" smtClean="0"/>
          </a:p>
          <a:p>
            <a:pPr marL="741363" indent="-741363" algn="just"/>
            <a:r>
              <a:rPr lang="en-US" sz="3600" b="1" dirty="0" smtClean="0"/>
              <a:t>11.	Excise </a:t>
            </a:r>
            <a:r>
              <a:rPr lang="en-US" sz="3600" b="1" dirty="0"/>
              <a:t>department for there wine </a:t>
            </a:r>
            <a:r>
              <a:rPr lang="en-US" sz="3600" b="1" dirty="0" smtClean="0"/>
              <a:t>shops</a:t>
            </a:r>
            <a:endParaRPr lang="en-US" sz="3600" b="1" dirty="0"/>
          </a:p>
        </p:txBody>
      </p:sp>
    </p:spTree>
    <p:extLst>
      <p:ext uri="{BB962C8B-B14F-4D97-AF65-F5344CB8AC3E}">
        <p14:creationId xmlns="" xmlns:p14="http://schemas.microsoft.com/office/powerpoint/2010/main" val="816100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602" t="17241" r="17786" b="8621"/>
          <a:stretch/>
        </p:blipFill>
        <p:spPr bwMode="auto">
          <a:xfrm>
            <a:off x="363616" y="1143000"/>
            <a:ext cx="8509367"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5959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906" t="15085" r="11788" b="10992"/>
          <a:stretch/>
        </p:blipFill>
        <p:spPr bwMode="auto">
          <a:xfrm>
            <a:off x="228600" y="1103587"/>
            <a:ext cx="8577499" cy="46114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4242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D733028-844F-47F0-BC1B-F15B308F3AF5}"/>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3938" r="31852"/>
          <a:stretch/>
        </p:blipFill>
        <p:spPr>
          <a:xfrm>
            <a:off x="611498" y="2671649"/>
            <a:ext cx="3567596" cy="2127508"/>
          </a:xfrm>
          <a:prstGeom prst="rect">
            <a:avLst/>
          </a:prstGeom>
        </p:spPr>
      </p:pic>
      <p:pic>
        <p:nvPicPr>
          <p:cNvPr id="16" name="Picture 15">
            <a:extLst>
              <a:ext uri="{FF2B5EF4-FFF2-40B4-BE49-F238E27FC236}">
                <a16:creationId xmlns:a16="http://schemas.microsoft.com/office/drawing/2014/main" xmlns="" id="{3B5E91A1-9D33-403C-84F9-CA9D97F1614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0061" y="5939597"/>
            <a:ext cx="8046728" cy="660687"/>
          </a:xfrm>
          <a:prstGeom prst="rect">
            <a:avLst/>
          </a:prstGeom>
        </p:spPr>
      </p:pic>
      <p:cxnSp>
        <p:nvCxnSpPr>
          <p:cNvPr id="5" name="Straight Connector 4">
            <a:extLst>
              <a:ext uri="{FF2B5EF4-FFF2-40B4-BE49-F238E27FC236}">
                <a16:creationId xmlns:a16="http://schemas.microsoft.com/office/drawing/2014/main" xmlns="" id="{039AA95A-BAB9-4A96-BCA1-6DA0678D230C}"/>
              </a:ext>
            </a:extLst>
          </p:cNvPr>
          <p:cNvCxnSpPr>
            <a:cxnSpLocks/>
          </p:cNvCxnSpPr>
          <p:nvPr/>
        </p:nvCxnSpPr>
        <p:spPr>
          <a:xfrm>
            <a:off x="-2556" y="6858000"/>
            <a:ext cx="9152300" cy="0"/>
          </a:xfrm>
          <a:prstGeom prst="line">
            <a:avLst/>
          </a:prstGeom>
          <a:ln w="57150">
            <a:solidFill>
              <a:srgbClr val="EB6426"/>
            </a:solidFill>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xmlns="" id="{DF5169FA-063A-4716-B544-37764AC5ECC6}"/>
              </a:ext>
            </a:extLst>
          </p:cNvPr>
          <p:cNvSpPr/>
          <p:nvPr/>
        </p:nvSpPr>
        <p:spPr>
          <a:xfrm>
            <a:off x="547514" y="1427837"/>
            <a:ext cx="3631580" cy="1346522"/>
          </a:xfrm>
          <a:prstGeom prst="rect">
            <a:avLst/>
          </a:prstGeom>
        </p:spPr>
        <p:txBody>
          <a:bodyPr wrap="square" numCol="1" spcCol="180000">
            <a:spAutoFit/>
          </a:bodyPr>
          <a:lstStyle/>
          <a:p>
            <a:r>
              <a:rPr lang="en-IN" sz="2000" b="1" u="sng" dirty="0"/>
              <a:t>1. Spot Billing</a:t>
            </a:r>
          </a:p>
          <a:p>
            <a:pPr algn="just"/>
            <a:endParaRPr lang="en-US" sz="1050" dirty="0"/>
          </a:p>
          <a:p>
            <a:r>
              <a:rPr lang="en-US" sz="1700" dirty="0"/>
              <a:t>Perfect solution for door-step digital payments such as Home delivery, bill collections and much more.</a:t>
            </a:r>
          </a:p>
        </p:txBody>
      </p:sp>
      <p:cxnSp>
        <p:nvCxnSpPr>
          <p:cNvPr id="8" name="Straight Connector 7">
            <a:extLst>
              <a:ext uri="{FF2B5EF4-FFF2-40B4-BE49-F238E27FC236}">
                <a16:creationId xmlns:a16="http://schemas.microsoft.com/office/drawing/2014/main" xmlns="" id="{ECCF5C7E-027E-417D-A319-EB16392D70AF}"/>
              </a:ext>
            </a:extLst>
          </p:cNvPr>
          <p:cNvCxnSpPr>
            <a:cxnSpLocks/>
          </p:cNvCxnSpPr>
          <p:nvPr/>
        </p:nvCxnSpPr>
        <p:spPr>
          <a:xfrm>
            <a:off x="611805" y="1172835"/>
            <a:ext cx="2381426" cy="0"/>
          </a:xfrm>
          <a:prstGeom prst="line">
            <a:avLst/>
          </a:prstGeom>
          <a:ln w="57150">
            <a:solidFill>
              <a:srgbClr val="EB6426"/>
            </a:solidFill>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xmlns="" id="{80467EF1-1133-4581-94A0-103CE52CB36C}"/>
              </a:ext>
            </a:extLst>
          </p:cNvPr>
          <p:cNvSpPr/>
          <p:nvPr/>
        </p:nvSpPr>
        <p:spPr>
          <a:xfrm>
            <a:off x="631070" y="6092967"/>
            <a:ext cx="2519324" cy="584775"/>
          </a:xfrm>
          <a:prstGeom prst="rect">
            <a:avLst/>
          </a:prstGeom>
        </p:spPr>
        <p:txBody>
          <a:bodyPr wrap="square" numCol="1" spcCol="180000">
            <a:spAutoFit/>
          </a:bodyPr>
          <a:lstStyle/>
          <a:p>
            <a:pPr algn="just"/>
            <a:r>
              <a:rPr lang="en-IN" sz="1600" b="1" dirty="0">
                <a:solidFill>
                  <a:srgbClr val="EB6426"/>
                </a:solidFill>
              </a:rPr>
              <a:t>Multi-payment methods available: </a:t>
            </a:r>
          </a:p>
        </p:txBody>
      </p:sp>
      <p:pic>
        <p:nvPicPr>
          <p:cNvPr id="13" name="Picture 12">
            <a:extLst>
              <a:ext uri="{FF2B5EF4-FFF2-40B4-BE49-F238E27FC236}">
                <a16:creationId xmlns:a16="http://schemas.microsoft.com/office/drawing/2014/main" xmlns="" id="{6947B3F7-8D20-4F48-89A7-2C10EB6954FA}"/>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1" r="-1609"/>
          <a:stretch/>
        </p:blipFill>
        <p:spPr>
          <a:xfrm>
            <a:off x="611499" y="4359008"/>
            <a:ext cx="3631889" cy="1096368"/>
          </a:xfrm>
          <a:prstGeom prst="rect">
            <a:avLst/>
          </a:prstGeom>
        </p:spPr>
      </p:pic>
      <p:cxnSp>
        <p:nvCxnSpPr>
          <p:cNvPr id="24" name="Straight Connector 23">
            <a:extLst>
              <a:ext uri="{FF2B5EF4-FFF2-40B4-BE49-F238E27FC236}">
                <a16:creationId xmlns:a16="http://schemas.microsoft.com/office/drawing/2014/main" xmlns="" id="{D494F0AE-FC09-404E-AE45-26FF4211001C}"/>
              </a:ext>
            </a:extLst>
          </p:cNvPr>
          <p:cNvCxnSpPr>
            <a:cxnSpLocks/>
          </p:cNvCxnSpPr>
          <p:nvPr/>
        </p:nvCxnSpPr>
        <p:spPr>
          <a:xfrm>
            <a:off x="611806" y="2682434"/>
            <a:ext cx="3567288"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xmlns="" id="{AC783EF0-BC7A-4103-AC51-9E427EA75B56}"/>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t="18672"/>
          <a:stretch/>
        </p:blipFill>
        <p:spPr>
          <a:xfrm>
            <a:off x="4964908" y="2682434"/>
            <a:ext cx="3557795" cy="2162840"/>
          </a:xfrm>
          <a:prstGeom prst="rect">
            <a:avLst/>
          </a:prstGeom>
        </p:spPr>
      </p:pic>
      <p:sp>
        <p:nvSpPr>
          <p:cNvPr id="26" name="Rectangle 25">
            <a:extLst>
              <a:ext uri="{FF2B5EF4-FFF2-40B4-BE49-F238E27FC236}">
                <a16:creationId xmlns:a16="http://schemas.microsoft.com/office/drawing/2014/main" xmlns="" id="{8E1BEB2F-1009-4B82-8724-735B3D9B93C8}"/>
              </a:ext>
            </a:extLst>
          </p:cNvPr>
          <p:cNvSpPr/>
          <p:nvPr/>
        </p:nvSpPr>
        <p:spPr>
          <a:xfrm>
            <a:off x="4890915" y="1427837"/>
            <a:ext cx="3631580" cy="1346522"/>
          </a:xfrm>
          <a:prstGeom prst="rect">
            <a:avLst/>
          </a:prstGeom>
        </p:spPr>
        <p:txBody>
          <a:bodyPr wrap="square" numCol="1" spcCol="180000">
            <a:spAutoFit/>
          </a:bodyPr>
          <a:lstStyle/>
          <a:p>
            <a:r>
              <a:rPr lang="en-IN" sz="2000" b="1" u="sng" dirty="0"/>
              <a:t>2. Fair Price Shop</a:t>
            </a:r>
          </a:p>
          <a:p>
            <a:pPr algn="just"/>
            <a:endParaRPr lang="en-US" sz="1050" dirty="0"/>
          </a:p>
          <a:p>
            <a:r>
              <a:rPr lang="en-US" sz="1700" dirty="0"/>
              <a:t>From beneficiary authentication to digital payments, one-stop solution for large scale deployments.</a:t>
            </a:r>
          </a:p>
        </p:txBody>
      </p:sp>
      <p:pic>
        <p:nvPicPr>
          <p:cNvPr id="27" name="Picture 26">
            <a:extLst>
              <a:ext uri="{FF2B5EF4-FFF2-40B4-BE49-F238E27FC236}">
                <a16:creationId xmlns:a16="http://schemas.microsoft.com/office/drawing/2014/main" xmlns="" id="{D264F599-3827-439D-A346-D7759D4EAF6B}"/>
              </a:ext>
            </a:extLst>
          </p:cNvPr>
          <p:cNvPicPr>
            <a:picLocks noChangeAspect="1"/>
          </p:cNvPicPr>
          <p:nvPr/>
        </p:nvPicPr>
        <p:blipFill>
          <a:blip r:embed="rId6" cstate="print">
            <a:extLst>
              <a:ext uri="{28A0092B-C50C-407E-A947-70E740481C1C}">
                <a14:useLocalDpi xmlns="" xmlns:a14="http://schemas.microsoft.com/office/drawing/2010/main" val="0"/>
              </a:ext>
            </a:extLst>
          </a:blip>
          <a:srcRect/>
          <a:stretch/>
        </p:blipFill>
        <p:spPr>
          <a:xfrm>
            <a:off x="5026127" y="4359008"/>
            <a:ext cx="3489432" cy="1096368"/>
          </a:xfrm>
          <a:prstGeom prst="rect">
            <a:avLst/>
          </a:prstGeom>
        </p:spPr>
      </p:pic>
      <p:cxnSp>
        <p:nvCxnSpPr>
          <p:cNvPr id="28" name="Straight Connector 27">
            <a:extLst>
              <a:ext uri="{FF2B5EF4-FFF2-40B4-BE49-F238E27FC236}">
                <a16:creationId xmlns:a16="http://schemas.microsoft.com/office/drawing/2014/main" xmlns="" id="{C15BB291-3E4F-4C6B-954F-E93AD903B032}"/>
              </a:ext>
            </a:extLst>
          </p:cNvPr>
          <p:cNvCxnSpPr>
            <a:cxnSpLocks/>
          </p:cNvCxnSpPr>
          <p:nvPr/>
        </p:nvCxnSpPr>
        <p:spPr>
          <a:xfrm>
            <a:off x="4955207" y="2682434"/>
            <a:ext cx="3567288"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xmlns="" id="{FC33DD87-6483-461A-B0DE-F41D17183732}"/>
              </a:ext>
            </a:extLst>
          </p:cNvPr>
          <p:cNvSpPr/>
          <p:nvPr/>
        </p:nvSpPr>
        <p:spPr>
          <a:xfrm>
            <a:off x="540061" y="5543998"/>
            <a:ext cx="4967257" cy="307777"/>
          </a:xfrm>
          <a:prstGeom prst="rect">
            <a:avLst/>
          </a:prstGeom>
        </p:spPr>
        <p:txBody>
          <a:bodyPr wrap="none">
            <a:spAutoFit/>
          </a:bodyPr>
          <a:lstStyle/>
          <a:p>
            <a:r>
              <a:rPr lang="en-IN" sz="1400" dirty="0"/>
              <a:t>Watch training video on </a:t>
            </a:r>
            <a:r>
              <a:rPr lang="en-IN" sz="1400" dirty="0" err="1"/>
              <a:t>Youtube</a:t>
            </a:r>
            <a:r>
              <a:rPr lang="en-IN" sz="1400" dirty="0"/>
              <a:t> : </a:t>
            </a:r>
            <a:r>
              <a:rPr lang="en-IN" sz="1400" dirty="0">
                <a:hlinkClick r:id="rId7"/>
              </a:rPr>
              <a:t>https://youtu.be/02icbB4UXks</a:t>
            </a:r>
            <a:r>
              <a:rPr lang="en-IN" sz="1400" dirty="0"/>
              <a:t> </a:t>
            </a:r>
          </a:p>
        </p:txBody>
      </p:sp>
      <p:sp>
        <p:nvSpPr>
          <p:cNvPr id="17" name="Rectangle 16">
            <a:extLst>
              <a:ext uri="{FF2B5EF4-FFF2-40B4-BE49-F238E27FC236}">
                <a16:creationId xmlns:a16="http://schemas.microsoft.com/office/drawing/2014/main" xmlns="" id="{BBE77DBA-C291-47C1-8DD4-8CFFE63B0659}"/>
              </a:ext>
            </a:extLst>
          </p:cNvPr>
          <p:cNvSpPr/>
          <p:nvPr/>
        </p:nvSpPr>
        <p:spPr>
          <a:xfrm>
            <a:off x="4955207" y="5543998"/>
            <a:ext cx="5065041" cy="307777"/>
          </a:xfrm>
          <a:prstGeom prst="rect">
            <a:avLst/>
          </a:prstGeom>
        </p:spPr>
        <p:txBody>
          <a:bodyPr wrap="none">
            <a:spAutoFit/>
          </a:bodyPr>
          <a:lstStyle/>
          <a:p>
            <a:r>
              <a:rPr lang="en-IN" sz="1400" dirty="0"/>
              <a:t>Watch training video on </a:t>
            </a:r>
            <a:r>
              <a:rPr lang="en-IN" sz="1400" dirty="0" err="1"/>
              <a:t>Youtube</a:t>
            </a:r>
            <a:r>
              <a:rPr lang="en-IN" sz="1400" dirty="0"/>
              <a:t> : </a:t>
            </a:r>
            <a:r>
              <a:rPr lang="en-IN" sz="1400" dirty="0">
                <a:hlinkClick r:id="rId8"/>
              </a:rPr>
              <a:t>https://youtu.be/amsYVWhslNs</a:t>
            </a:r>
            <a:r>
              <a:rPr lang="en-IN" sz="1400" dirty="0"/>
              <a:t> </a:t>
            </a:r>
          </a:p>
        </p:txBody>
      </p:sp>
    </p:spTree>
    <p:extLst>
      <p:ext uri="{BB962C8B-B14F-4D97-AF65-F5344CB8AC3E}">
        <p14:creationId xmlns="" xmlns:p14="http://schemas.microsoft.com/office/powerpoint/2010/main" val="1060434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obiocean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5347" y="1981200"/>
            <a:ext cx="7696200" cy="3416320"/>
          </a:xfrm>
          <a:prstGeom prst="rect">
            <a:avLst/>
          </a:prstGeom>
        </p:spPr>
        <p:txBody>
          <a:bodyPr wrap="square">
            <a:spAutoFit/>
          </a:bodyPr>
          <a:lstStyle/>
          <a:p>
            <a:pPr algn="just"/>
            <a:r>
              <a:rPr lang="en-US" sz="2400" dirty="0"/>
              <a:t> </a:t>
            </a:r>
          </a:p>
          <a:p>
            <a:pPr algn="just"/>
            <a:r>
              <a:rPr lang="en-US" sz="2400" dirty="0" smtClean="0"/>
              <a:t>"</a:t>
            </a:r>
            <a:r>
              <a:rPr lang="en-US" sz="2400" dirty="0" err="1"/>
              <a:t>Fintech</a:t>
            </a:r>
            <a:r>
              <a:rPr lang="en-US" sz="2400" dirty="0"/>
              <a:t>" stands for “Financial Technology”. </a:t>
            </a:r>
            <a:r>
              <a:rPr lang="en-US" sz="2400" dirty="0" smtClean="0"/>
              <a:t> </a:t>
            </a:r>
            <a:r>
              <a:rPr lang="en-US" sz="2400" dirty="0" err="1" smtClean="0"/>
              <a:t>Fintech</a:t>
            </a:r>
            <a:r>
              <a:rPr lang="en-US" sz="2400" dirty="0" smtClean="0"/>
              <a:t> </a:t>
            </a:r>
            <a:r>
              <a:rPr lang="en-IN" sz="2400" b="1" dirty="0" smtClean="0"/>
              <a:t>companies</a:t>
            </a:r>
            <a:r>
              <a:rPr lang="en-IN" sz="2400" dirty="0"/>
              <a:t> </a:t>
            </a:r>
            <a:r>
              <a:rPr lang="en-IN" sz="2400" dirty="0" smtClean="0"/>
              <a:t>are used the  </a:t>
            </a:r>
            <a:r>
              <a:rPr lang="en-IN" sz="2400" dirty="0"/>
              <a:t>technology to make financial services more efficient. ... </a:t>
            </a:r>
            <a:endParaRPr lang="en-US" sz="2400" dirty="0"/>
          </a:p>
          <a:p>
            <a:pPr algn="just"/>
            <a:r>
              <a:rPr lang="en-US" sz="2400" dirty="0"/>
              <a:t> </a:t>
            </a:r>
          </a:p>
          <a:p>
            <a:pPr algn="just"/>
            <a:r>
              <a:rPr lang="en-US" sz="2400" dirty="0" err="1"/>
              <a:t>Fintech</a:t>
            </a:r>
            <a:r>
              <a:rPr lang="en-US" sz="2400" dirty="0"/>
              <a:t> Companies have been making innovations in POS payments, the main goal of each </a:t>
            </a:r>
            <a:r>
              <a:rPr lang="en-US" sz="2400" dirty="0" err="1"/>
              <a:t>FinTech</a:t>
            </a:r>
            <a:r>
              <a:rPr lang="en-US" sz="2400" dirty="0"/>
              <a:t> company is to make people’s financial life much, much easier (and often times much cheaper).</a:t>
            </a:r>
          </a:p>
        </p:txBody>
      </p:sp>
      <p:sp>
        <p:nvSpPr>
          <p:cNvPr id="5" name="Rectangle 4"/>
          <p:cNvSpPr/>
          <p:nvPr/>
        </p:nvSpPr>
        <p:spPr>
          <a:xfrm>
            <a:off x="460375" y="525544"/>
            <a:ext cx="7696200" cy="646331"/>
          </a:xfrm>
          <a:prstGeom prst="rect">
            <a:avLst/>
          </a:prstGeom>
        </p:spPr>
        <p:txBody>
          <a:bodyPr wrap="square">
            <a:spAutoFit/>
          </a:bodyPr>
          <a:lstStyle/>
          <a:p>
            <a:r>
              <a:rPr lang="en-US" sz="3600" dirty="0" smtClean="0">
                <a:solidFill>
                  <a:srgbClr val="0070C0"/>
                </a:solidFill>
              </a:rPr>
              <a:t>What is </a:t>
            </a:r>
            <a:r>
              <a:rPr lang="en-US" sz="3600" dirty="0" err="1" smtClean="0">
                <a:solidFill>
                  <a:srgbClr val="0070C0"/>
                </a:solidFill>
              </a:rPr>
              <a:t>Fintech</a:t>
            </a:r>
            <a:r>
              <a:rPr lang="en-US" sz="3600" dirty="0" smtClean="0">
                <a:solidFill>
                  <a:srgbClr val="0070C0"/>
                </a:solidFill>
              </a:rPr>
              <a:t> Stands for</a:t>
            </a:r>
            <a:endParaRPr lang="en-US" sz="3600" dirty="0">
              <a:solidFill>
                <a:srgbClr val="0070C0"/>
              </a:solidFill>
            </a:endParaRPr>
          </a:p>
        </p:txBody>
      </p:sp>
    </p:spTree>
    <p:extLst>
      <p:ext uri="{BB962C8B-B14F-4D97-AF65-F5344CB8AC3E}">
        <p14:creationId xmlns="" xmlns:p14="http://schemas.microsoft.com/office/powerpoint/2010/main" val="173906341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DF5169FA-063A-4716-B544-37764AC5ECC6}"/>
              </a:ext>
            </a:extLst>
          </p:cNvPr>
          <p:cNvSpPr/>
          <p:nvPr/>
        </p:nvSpPr>
        <p:spPr>
          <a:xfrm>
            <a:off x="137467" y="554865"/>
            <a:ext cx="3049590" cy="1346522"/>
          </a:xfrm>
          <a:prstGeom prst="rect">
            <a:avLst/>
          </a:prstGeom>
        </p:spPr>
        <p:txBody>
          <a:bodyPr wrap="square" numCol="1" spcCol="180000">
            <a:spAutoFit/>
          </a:bodyPr>
          <a:lstStyle/>
          <a:p>
            <a:r>
              <a:rPr lang="en-IN" sz="2000" b="1" u="sng" dirty="0"/>
              <a:t>3. Smart Parking</a:t>
            </a:r>
          </a:p>
          <a:p>
            <a:pPr algn="just"/>
            <a:endParaRPr lang="en-US" sz="1050" dirty="0"/>
          </a:p>
          <a:p>
            <a:r>
              <a:rPr lang="en-US" sz="1700" dirty="0"/>
              <a:t>Solutions ready for NCMC and RFID tag reading with inbuilt digital transaction capabilities.</a:t>
            </a:r>
          </a:p>
        </p:txBody>
      </p:sp>
      <p:sp>
        <p:nvSpPr>
          <p:cNvPr id="24" name="Rectangle 23">
            <a:extLst>
              <a:ext uri="{FF2B5EF4-FFF2-40B4-BE49-F238E27FC236}">
                <a16:creationId xmlns:a16="http://schemas.microsoft.com/office/drawing/2014/main" xmlns="" id="{CC3340DB-ABC5-4554-BBE3-A23FD9F50D8F}"/>
              </a:ext>
            </a:extLst>
          </p:cNvPr>
          <p:cNvSpPr/>
          <p:nvPr/>
        </p:nvSpPr>
        <p:spPr>
          <a:xfrm>
            <a:off x="3849698" y="691752"/>
            <a:ext cx="3294961" cy="1346522"/>
          </a:xfrm>
          <a:prstGeom prst="rect">
            <a:avLst/>
          </a:prstGeom>
        </p:spPr>
        <p:txBody>
          <a:bodyPr wrap="square" numCol="1" spcCol="180000">
            <a:spAutoFit/>
          </a:bodyPr>
          <a:lstStyle/>
          <a:p>
            <a:r>
              <a:rPr lang="en-IN" sz="2000" b="1" u="sng" dirty="0" smtClean="0"/>
              <a:t>4. </a:t>
            </a:r>
            <a:r>
              <a:rPr lang="en-IN" sz="2000" b="1" u="sng" dirty="0"/>
              <a:t>E-Challan</a:t>
            </a:r>
          </a:p>
          <a:p>
            <a:pPr algn="just"/>
            <a:endParaRPr lang="en-US" sz="1050" dirty="0"/>
          </a:p>
          <a:p>
            <a:r>
              <a:rPr lang="en-US" sz="1700" dirty="0"/>
              <a:t>Long battery life, 4G connectivity, solution that fulfils all the needs of in-field operations. </a:t>
            </a:r>
          </a:p>
        </p:txBody>
      </p:sp>
      <p:pic>
        <p:nvPicPr>
          <p:cNvPr id="25" name="Picture 24">
            <a:extLst>
              <a:ext uri="{FF2B5EF4-FFF2-40B4-BE49-F238E27FC236}">
                <a16:creationId xmlns:a16="http://schemas.microsoft.com/office/drawing/2014/main" xmlns="" id="{1D733028-844F-47F0-BC1B-F15B308F3AF5}"/>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50060"/>
          <a:stretch/>
        </p:blipFill>
        <p:spPr>
          <a:xfrm>
            <a:off x="247824" y="2072217"/>
            <a:ext cx="2914065" cy="1284437"/>
          </a:xfrm>
          <a:prstGeom prst="rect">
            <a:avLst/>
          </a:prstGeom>
        </p:spPr>
      </p:pic>
      <p:pic>
        <p:nvPicPr>
          <p:cNvPr id="26" name="Picture 25">
            <a:extLst>
              <a:ext uri="{FF2B5EF4-FFF2-40B4-BE49-F238E27FC236}">
                <a16:creationId xmlns:a16="http://schemas.microsoft.com/office/drawing/2014/main" xmlns="" id="{82319021-DB68-4B40-BC11-E9440FAF13CD}"/>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49941" t="-282" r="-2204" b="282"/>
          <a:stretch/>
        </p:blipFill>
        <p:spPr>
          <a:xfrm>
            <a:off x="112299" y="3607023"/>
            <a:ext cx="3049590" cy="1284437"/>
          </a:xfrm>
          <a:prstGeom prst="rect">
            <a:avLst/>
          </a:prstGeom>
        </p:spPr>
      </p:pic>
      <p:pic>
        <p:nvPicPr>
          <p:cNvPr id="29" name="Picture 28">
            <a:extLst>
              <a:ext uri="{FF2B5EF4-FFF2-40B4-BE49-F238E27FC236}">
                <a16:creationId xmlns:a16="http://schemas.microsoft.com/office/drawing/2014/main" xmlns="" id="{ED4772B5-2370-49BE-98C5-F5247670684B}"/>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61067"/>
          <a:stretch/>
        </p:blipFill>
        <p:spPr>
          <a:xfrm>
            <a:off x="3967407" y="2279477"/>
            <a:ext cx="2158767" cy="1282467"/>
          </a:xfrm>
          <a:prstGeom prst="rect">
            <a:avLst/>
          </a:prstGeom>
        </p:spPr>
      </p:pic>
      <p:pic>
        <p:nvPicPr>
          <p:cNvPr id="30" name="Picture 29">
            <a:extLst>
              <a:ext uri="{FF2B5EF4-FFF2-40B4-BE49-F238E27FC236}">
                <a16:creationId xmlns:a16="http://schemas.microsoft.com/office/drawing/2014/main" xmlns="" id="{1ED4A62D-7940-4668-9E15-CE242280A10F}"/>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41039" r="-464"/>
          <a:stretch/>
        </p:blipFill>
        <p:spPr>
          <a:xfrm>
            <a:off x="3944039" y="3793130"/>
            <a:ext cx="3294961" cy="1282467"/>
          </a:xfrm>
          <a:prstGeom prst="rect">
            <a:avLst/>
          </a:prstGeom>
        </p:spPr>
      </p:pic>
      <p:cxnSp>
        <p:nvCxnSpPr>
          <p:cNvPr id="32" name="Straight Connector 31">
            <a:extLst>
              <a:ext uri="{FF2B5EF4-FFF2-40B4-BE49-F238E27FC236}">
                <a16:creationId xmlns:a16="http://schemas.microsoft.com/office/drawing/2014/main" xmlns="" id="{D131FDA6-1A54-44E4-8E1C-94C2474729FD}"/>
              </a:ext>
            </a:extLst>
          </p:cNvPr>
          <p:cNvCxnSpPr>
            <a:cxnSpLocks/>
          </p:cNvCxnSpPr>
          <p:nvPr/>
        </p:nvCxnSpPr>
        <p:spPr>
          <a:xfrm>
            <a:off x="3455573" y="625618"/>
            <a:ext cx="0" cy="4797139"/>
          </a:xfrm>
          <a:prstGeom prst="line">
            <a:avLst/>
          </a:prstGeom>
          <a:ln/>
        </p:spPr>
        <p:style>
          <a:lnRef idx="3">
            <a:schemeClr val="accent3"/>
          </a:lnRef>
          <a:fillRef idx="0">
            <a:schemeClr val="accent3"/>
          </a:fillRef>
          <a:effectRef idx="2">
            <a:schemeClr val="accent3"/>
          </a:effectRef>
          <a:fontRef idx="minor">
            <a:schemeClr val="tx1"/>
          </a:fontRef>
        </p:style>
      </p:cxnSp>
      <p:sp>
        <p:nvSpPr>
          <p:cNvPr id="33" name="Rectangle 32">
            <a:extLst>
              <a:ext uri="{FF2B5EF4-FFF2-40B4-BE49-F238E27FC236}">
                <a16:creationId xmlns:a16="http://schemas.microsoft.com/office/drawing/2014/main" xmlns="" id="{85D88F66-2323-4D64-B7AB-EE54FF3A97A6}"/>
              </a:ext>
            </a:extLst>
          </p:cNvPr>
          <p:cNvSpPr/>
          <p:nvPr/>
        </p:nvSpPr>
        <p:spPr>
          <a:xfrm>
            <a:off x="161085" y="5101505"/>
            <a:ext cx="2707664" cy="523220"/>
          </a:xfrm>
          <a:prstGeom prst="rect">
            <a:avLst/>
          </a:prstGeom>
        </p:spPr>
        <p:txBody>
          <a:bodyPr wrap="none">
            <a:spAutoFit/>
          </a:bodyPr>
          <a:lstStyle/>
          <a:p>
            <a:r>
              <a:rPr lang="en-IN" sz="1400" b="1" dirty="0"/>
              <a:t>Watch training video on </a:t>
            </a:r>
            <a:r>
              <a:rPr lang="en-IN" sz="1400" b="1" dirty="0" err="1"/>
              <a:t>Youtube</a:t>
            </a:r>
            <a:r>
              <a:rPr lang="en-IN" sz="1400" b="1" dirty="0"/>
              <a:t>:</a:t>
            </a:r>
            <a:r>
              <a:rPr lang="en-IN" sz="1400" dirty="0"/>
              <a:t> </a:t>
            </a:r>
          </a:p>
          <a:p>
            <a:r>
              <a:rPr lang="en-IN" sz="1400" dirty="0">
                <a:hlinkClick r:id="rId4"/>
              </a:rPr>
              <a:t>https://youtu.be/02icbB4UXks</a:t>
            </a:r>
            <a:r>
              <a:rPr lang="en-IN" sz="1400" dirty="0"/>
              <a:t> </a:t>
            </a:r>
          </a:p>
        </p:txBody>
      </p:sp>
      <p:sp>
        <p:nvSpPr>
          <p:cNvPr id="35" name="Rectangle 34">
            <a:extLst>
              <a:ext uri="{FF2B5EF4-FFF2-40B4-BE49-F238E27FC236}">
                <a16:creationId xmlns:a16="http://schemas.microsoft.com/office/drawing/2014/main" xmlns="" id="{911D60B4-FA5B-49E5-9BD1-CAF8C7E31719}"/>
              </a:ext>
            </a:extLst>
          </p:cNvPr>
          <p:cNvSpPr/>
          <p:nvPr/>
        </p:nvSpPr>
        <p:spPr>
          <a:xfrm>
            <a:off x="3944039" y="5238392"/>
            <a:ext cx="2707664" cy="523220"/>
          </a:xfrm>
          <a:prstGeom prst="rect">
            <a:avLst/>
          </a:prstGeom>
        </p:spPr>
        <p:txBody>
          <a:bodyPr wrap="none">
            <a:spAutoFit/>
          </a:bodyPr>
          <a:lstStyle/>
          <a:p>
            <a:r>
              <a:rPr lang="en-IN" sz="1400" b="1" dirty="0"/>
              <a:t>Watch training video on </a:t>
            </a:r>
            <a:r>
              <a:rPr lang="en-IN" sz="1400" b="1" dirty="0" err="1"/>
              <a:t>Youtube</a:t>
            </a:r>
            <a:r>
              <a:rPr lang="en-IN" sz="1400" b="1" dirty="0"/>
              <a:t>:</a:t>
            </a:r>
            <a:r>
              <a:rPr lang="en-IN" sz="1400" dirty="0"/>
              <a:t> </a:t>
            </a:r>
          </a:p>
          <a:p>
            <a:r>
              <a:rPr lang="en-IN" sz="1400" dirty="0">
                <a:hlinkClick r:id="rId5"/>
              </a:rPr>
              <a:t>https://youtu.be/iDq8KGBFTLs</a:t>
            </a:r>
            <a:r>
              <a:rPr lang="en-IN" sz="1400" dirty="0"/>
              <a:t> </a:t>
            </a:r>
          </a:p>
        </p:txBody>
      </p:sp>
    </p:spTree>
    <p:extLst>
      <p:ext uri="{BB962C8B-B14F-4D97-AF65-F5344CB8AC3E}">
        <p14:creationId xmlns="" xmlns:p14="http://schemas.microsoft.com/office/powerpoint/2010/main" val="776638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ar.singh\Desktop\mobiocean complete\photo\parking f.jf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242778"/>
            <a:ext cx="5181600" cy="63866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3730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6171" b="28593"/>
          <a:stretch/>
        </p:blipFill>
        <p:spPr bwMode="auto">
          <a:xfrm>
            <a:off x="1524000" y="152400"/>
            <a:ext cx="6324600" cy="6568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16511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462" t="18965" r="5266" b="15733"/>
          <a:stretch/>
        </p:blipFill>
        <p:spPr bwMode="auto">
          <a:xfrm>
            <a:off x="427567" y="1253357"/>
            <a:ext cx="8335433" cy="35472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3240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57600"/>
            <a:ext cx="6705600" cy="769441"/>
          </a:xfrm>
          <a:prstGeom prst="rect">
            <a:avLst/>
          </a:prstGeom>
          <a:noFill/>
        </p:spPr>
        <p:txBody>
          <a:bodyPr wrap="square" rtlCol="0">
            <a:spAutoFit/>
          </a:bodyPr>
          <a:lstStyle/>
          <a:p>
            <a:pPr algn="ctr"/>
            <a:r>
              <a:rPr lang="en-US" sz="4400" smtClean="0"/>
              <a:t>Thank You</a:t>
            </a:r>
            <a:endParaRPr lang="en-US" sz="4400" dirty="0"/>
          </a:p>
        </p:txBody>
      </p:sp>
    </p:spTree>
    <p:extLst>
      <p:ext uri="{BB962C8B-B14F-4D97-AF65-F5344CB8AC3E}">
        <p14:creationId xmlns="" xmlns:p14="http://schemas.microsoft.com/office/powerpoint/2010/main" val="2818917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5232202"/>
          </a:xfrm>
          <a:prstGeom prst="rect">
            <a:avLst/>
          </a:prstGeom>
        </p:spPr>
        <p:txBody>
          <a:bodyPr wrap="square">
            <a:spAutoFit/>
          </a:bodyPr>
          <a:lstStyle/>
          <a:p>
            <a:pPr algn="just"/>
            <a:r>
              <a:rPr lang="en-US" sz="2800" b="1" u="sng" dirty="0" smtClean="0">
                <a:latin typeface="+mj-lt"/>
              </a:rPr>
              <a:t>About Mobiocean</a:t>
            </a:r>
            <a:endParaRPr lang="en-US" b="1" u="sng" dirty="0" smtClean="0">
              <a:latin typeface="+mj-lt"/>
            </a:endParaRPr>
          </a:p>
          <a:p>
            <a:pPr algn="just"/>
            <a:endParaRPr lang="en-US" dirty="0" smtClean="0">
              <a:latin typeface="+mj-lt"/>
            </a:endParaRPr>
          </a:p>
          <a:p>
            <a:pPr algn="just"/>
            <a:r>
              <a:rPr lang="en-US" dirty="0" smtClean="0">
                <a:latin typeface="+mj-lt"/>
              </a:rPr>
              <a:t>Mobiocean founded in 2016, </a:t>
            </a:r>
            <a:r>
              <a:rPr lang="en-US" dirty="0" err="1" smtClean="0">
                <a:latin typeface="+mj-lt"/>
              </a:rPr>
              <a:t>MobiOcean</a:t>
            </a:r>
            <a:r>
              <a:rPr lang="en-US" dirty="0" smtClean="0">
                <a:latin typeface="+mj-lt"/>
              </a:rPr>
              <a:t> is a fully Integrated technology solution company. We provides innovative and business oriented Mobility &amp; Payment solutions for retail, small &amp; Medium &amp; Large corporate &amp; government institution. we  grew over month on month basis from 2016 and today our solution is being used by Delhi Police, Rajasthan Police, Goa Police, Assam Police for E-</a:t>
            </a:r>
            <a:r>
              <a:rPr lang="en-US" dirty="0" err="1" smtClean="0">
                <a:latin typeface="+mj-lt"/>
              </a:rPr>
              <a:t>Challan</a:t>
            </a:r>
            <a:r>
              <a:rPr lang="en-US" dirty="0" smtClean="0">
                <a:latin typeface="+mj-lt"/>
              </a:rPr>
              <a:t> and Payments.  </a:t>
            </a:r>
            <a:r>
              <a:rPr lang="en-US" dirty="0" err="1" smtClean="0">
                <a:latin typeface="+mj-lt"/>
              </a:rPr>
              <a:t>Airtel</a:t>
            </a:r>
            <a:r>
              <a:rPr lang="en-US" dirty="0" smtClean="0">
                <a:latin typeface="+mj-lt"/>
              </a:rPr>
              <a:t> and  </a:t>
            </a:r>
            <a:r>
              <a:rPr lang="en-US" dirty="0" err="1" smtClean="0">
                <a:latin typeface="+mj-lt"/>
              </a:rPr>
              <a:t>lazer</a:t>
            </a:r>
            <a:r>
              <a:rPr lang="en-US" dirty="0" smtClean="0">
                <a:latin typeface="+mj-lt"/>
              </a:rPr>
              <a:t> are our partners. Also having distributor network across </a:t>
            </a:r>
            <a:r>
              <a:rPr lang="en-US" dirty="0" err="1" smtClean="0">
                <a:latin typeface="+mj-lt"/>
              </a:rPr>
              <a:t>india</a:t>
            </a:r>
            <a:r>
              <a:rPr lang="en-US" dirty="0" smtClean="0">
                <a:latin typeface="+mj-lt"/>
              </a:rPr>
              <a:t> .</a:t>
            </a:r>
          </a:p>
          <a:p>
            <a:pPr algn="just"/>
            <a:r>
              <a:rPr lang="en-US" dirty="0" smtClean="0">
                <a:latin typeface="+mj-lt"/>
              </a:rPr>
              <a:t> </a:t>
            </a:r>
          </a:p>
          <a:p>
            <a:pPr algn="just"/>
            <a:r>
              <a:rPr lang="en-US" b="1" u="sng" dirty="0" smtClean="0">
                <a:latin typeface="+mj-lt"/>
              </a:rPr>
              <a:t>Our VISION</a:t>
            </a:r>
          </a:p>
          <a:p>
            <a:pPr algn="just"/>
            <a:r>
              <a:rPr lang="en-US" dirty="0" smtClean="0">
                <a:latin typeface="+mj-lt"/>
              </a:rPr>
              <a:t>To become an Industry leader in the </a:t>
            </a:r>
            <a:r>
              <a:rPr lang="en-US" dirty="0" err="1" smtClean="0">
                <a:latin typeface="+mj-lt"/>
              </a:rPr>
              <a:t>Fintech</a:t>
            </a:r>
            <a:r>
              <a:rPr lang="en-US" dirty="0" smtClean="0">
                <a:latin typeface="+mj-lt"/>
              </a:rPr>
              <a:t> Solution Space</a:t>
            </a:r>
          </a:p>
          <a:p>
            <a:pPr algn="just"/>
            <a:endParaRPr lang="en-US" dirty="0" smtClean="0">
              <a:latin typeface="+mj-lt"/>
            </a:endParaRPr>
          </a:p>
          <a:p>
            <a:pPr algn="just"/>
            <a:r>
              <a:rPr lang="en-US" b="1" u="sng" dirty="0" smtClean="0">
                <a:latin typeface="+mj-lt"/>
              </a:rPr>
              <a:t>Our MISSION</a:t>
            </a:r>
          </a:p>
          <a:p>
            <a:pPr algn="just"/>
            <a:r>
              <a:rPr lang="en-US" dirty="0" smtClean="0">
                <a:latin typeface="+mj-lt"/>
              </a:rPr>
              <a:t>Provide bespoke solutions to create value in the </a:t>
            </a:r>
            <a:r>
              <a:rPr lang="en-US" dirty="0" err="1" smtClean="0">
                <a:latin typeface="+mj-lt"/>
              </a:rPr>
              <a:t>Fintech</a:t>
            </a:r>
            <a:r>
              <a:rPr lang="en-US" dirty="0" smtClean="0">
                <a:latin typeface="+mj-lt"/>
              </a:rPr>
              <a:t> Industry</a:t>
            </a:r>
          </a:p>
          <a:p>
            <a:pPr algn="just"/>
            <a:r>
              <a:rPr lang="en-US" dirty="0" smtClean="0">
                <a:latin typeface="+mj-lt"/>
              </a:rPr>
              <a:t> </a:t>
            </a:r>
          </a:p>
          <a:p>
            <a:pPr algn="just"/>
            <a:r>
              <a:rPr lang="en-US" b="1" u="sng" dirty="0" smtClean="0">
                <a:latin typeface="+mj-lt"/>
              </a:rPr>
              <a:t>Our VALUES</a:t>
            </a:r>
          </a:p>
          <a:p>
            <a:pPr algn="just"/>
            <a:r>
              <a:rPr lang="en-US" dirty="0" smtClean="0">
                <a:latin typeface="+mj-lt"/>
              </a:rPr>
              <a:t>Ownership, True Partnership, Integrity, Out of box, Speed, Teamwork.</a:t>
            </a:r>
            <a:endParaRPr lang="en-US" dirty="0">
              <a:latin typeface="+mj-lt"/>
            </a:endParaRPr>
          </a:p>
        </p:txBody>
      </p:sp>
    </p:spTree>
    <p:extLst>
      <p:ext uri="{BB962C8B-B14F-4D97-AF65-F5344CB8AC3E}">
        <p14:creationId xmlns="" xmlns:p14="http://schemas.microsoft.com/office/powerpoint/2010/main" val="37113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7849" t="14554" r="7171" b="21404"/>
          <a:stretch/>
        </p:blipFill>
        <p:spPr bwMode="auto">
          <a:xfrm>
            <a:off x="0" y="165207"/>
            <a:ext cx="6400800" cy="6692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24400" y="122591"/>
            <a:ext cx="4419600" cy="892552"/>
          </a:xfrm>
          <a:prstGeom prst="rect">
            <a:avLst/>
          </a:prstGeom>
        </p:spPr>
        <p:txBody>
          <a:bodyPr wrap="square">
            <a:spAutoFit/>
          </a:bodyPr>
          <a:lstStyle/>
          <a:p>
            <a:pPr algn="ctr"/>
            <a:r>
              <a:rPr lang="en-US" sz="2400" b="1" u="sng" dirty="0" smtClean="0">
                <a:solidFill>
                  <a:srgbClr val="0070C0"/>
                </a:solidFill>
                <a:latin typeface="+mj-lt"/>
              </a:rPr>
              <a:t>Mobiocean Handheld Device </a:t>
            </a:r>
          </a:p>
          <a:p>
            <a:pPr algn="ctr"/>
            <a:r>
              <a:rPr lang="en-US" sz="2800" b="1" u="sng" dirty="0" smtClean="0">
                <a:solidFill>
                  <a:srgbClr val="0070C0"/>
                </a:solidFill>
                <a:latin typeface="+mj-lt"/>
              </a:rPr>
              <a:t>Model : TPS 900</a:t>
            </a:r>
            <a:endParaRPr lang="en-US" dirty="0" smtClean="0">
              <a:solidFill>
                <a:srgbClr val="0070C0"/>
              </a:solidFill>
              <a:latin typeface="+mj-lt"/>
            </a:endParaRPr>
          </a:p>
        </p:txBody>
      </p:sp>
      <p:pic>
        <p:nvPicPr>
          <p:cNvPr id="2050" name="Picture 2" descr="C:\Users\amar.singh\Desktop\mobiocean complete\New folder\TPS900 front copy.tif"/>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1726" t="4637" r="10554" b="5537"/>
          <a:stretch/>
        </p:blipFill>
        <p:spPr bwMode="auto">
          <a:xfrm>
            <a:off x="6172201" y="1106507"/>
            <a:ext cx="2819400" cy="5446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9107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mar.singh\Desktop\mobiocean complete\New folder\tps900.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979" b="8205"/>
          <a:stretch/>
        </p:blipFill>
        <p:spPr bwMode="auto">
          <a:xfrm>
            <a:off x="3519455" y="809598"/>
            <a:ext cx="5495793" cy="513400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amar.singh\Desktop\mobiocean complete\New folder\device fron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830015"/>
            <a:ext cx="3789904" cy="47794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242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mar.singh\Desktop\mobiocean complete\New folder\device fingerprint sid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81000"/>
            <a:ext cx="3727450" cy="492283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4" descr="C:\Users\amar.singh\Desktop\mobiocean complete\New folder\Chip Car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533400"/>
            <a:ext cx="3291682" cy="48998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880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7924800" cy="461665"/>
          </a:xfrm>
          <a:prstGeom prst="rect">
            <a:avLst/>
          </a:prstGeom>
          <a:noFill/>
        </p:spPr>
        <p:txBody>
          <a:bodyPr wrap="square" rtlCol="0">
            <a:spAutoFit/>
          </a:bodyPr>
          <a:lstStyle/>
          <a:p>
            <a:r>
              <a:rPr lang="en-US" sz="2400" b="1" u="sng" dirty="0" smtClean="0"/>
              <a:t>Different types of Cards</a:t>
            </a:r>
            <a:endParaRPr lang="en-US" sz="2400" b="1" u="sng" dirty="0"/>
          </a:p>
        </p:txBody>
      </p:sp>
      <p:pic>
        <p:nvPicPr>
          <p:cNvPr id="2050" name="Picture 2" descr="C:\Users\amar.singh\Desktop\mobiocean complete\New folder\anr.jf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7752" y="4419600"/>
            <a:ext cx="3241267"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mar.singh\Desktop\mobiocean complete\New folder\cred.jfif"/>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1973"/>
          <a:stretch/>
        </p:blipFill>
        <p:spPr bwMode="auto">
          <a:xfrm>
            <a:off x="228600" y="1600200"/>
            <a:ext cx="2862985"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mar.singh\Desktop\mobiocean complete\New folder\debit card.jf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72200" y="1710887"/>
            <a:ext cx="2676525" cy="17049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C:\Users\amar.singh\Desktop\mobiocean complete\New folder\reu.jfif"/>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162300" y="1820917"/>
            <a:ext cx="28575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8" descr="Diners Club Rewards Credit Card - Apply Now at HDFC Ban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7"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786796" y="4334696"/>
            <a:ext cx="3627556" cy="2294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016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mar.singh\Desktop\mobiocean complete\New folder\device front.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60255" y="1154510"/>
            <a:ext cx="2416945" cy="304799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C:\Users\amar.singh\Desktop\mobiocean complete\New folder\Chip Car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310" y="304800"/>
            <a:ext cx="2028490" cy="30195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6" descr="C:\Users\amar.singh\Desktop\mobiocean complete\New folder\reu.jf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12703" y="5128420"/>
            <a:ext cx="28575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0" y="3657600"/>
            <a:ext cx="2866690" cy="2585323"/>
          </a:xfrm>
          <a:prstGeom prst="rect">
            <a:avLst/>
          </a:prstGeom>
          <a:noFill/>
        </p:spPr>
        <p:txBody>
          <a:bodyPr wrap="square" rtlCol="0">
            <a:spAutoFit/>
          </a:bodyPr>
          <a:lstStyle/>
          <a:p>
            <a:r>
              <a:rPr lang="en-US" dirty="0" smtClean="0"/>
              <a:t>WE can swipe the card 3 days</a:t>
            </a:r>
          </a:p>
          <a:p>
            <a:pPr marL="342900" indent="-342900">
              <a:buAutoNum type="arabicPeriod"/>
            </a:pPr>
            <a:r>
              <a:rPr lang="en-US" dirty="0" smtClean="0"/>
              <a:t>Swipe the card</a:t>
            </a:r>
          </a:p>
          <a:p>
            <a:pPr marL="342900" indent="-342900">
              <a:buAutoNum type="arabicPeriod" startAt="2"/>
            </a:pPr>
            <a:r>
              <a:rPr lang="en-US" dirty="0" smtClean="0"/>
              <a:t>If card is chip base then we can insert the card into the chip slot</a:t>
            </a:r>
          </a:p>
          <a:p>
            <a:pPr marL="342900" indent="-342900">
              <a:buAutoNum type="arabicPeriod" startAt="2"/>
            </a:pPr>
            <a:r>
              <a:rPr lang="en-US" dirty="0" smtClean="0"/>
              <a:t>Contactless card for making payment without putting security PIN</a:t>
            </a:r>
            <a:endParaRPr lang="en-US" dirty="0"/>
          </a:p>
        </p:txBody>
      </p:sp>
      <p:sp>
        <p:nvSpPr>
          <p:cNvPr id="6" name="TextBox 5"/>
          <p:cNvSpPr txBox="1"/>
          <p:nvPr/>
        </p:nvSpPr>
        <p:spPr>
          <a:xfrm>
            <a:off x="4953001" y="609600"/>
            <a:ext cx="3352800" cy="369332"/>
          </a:xfrm>
          <a:prstGeom prst="rect">
            <a:avLst/>
          </a:prstGeom>
          <a:noFill/>
        </p:spPr>
        <p:txBody>
          <a:bodyPr wrap="square" rtlCol="0">
            <a:spAutoFit/>
          </a:bodyPr>
          <a:lstStyle/>
          <a:p>
            <a:r>
              <a:rPr lang="en-US" dirty="0" err="1" smtClean="0"/>
              <a:t>Wifi</a:t>
            </a:r>
            <a:r>
              <a:rPr lang="en-US" dirty="0" smtClean="0"/>
              <a:t> symbol for contactless card</a:t>
            </a:r>
            <a:endParaRPr lang="en-US" dirty="0"/>
          </a:p>
        </p:txBody>
      </p:sp>
    </p:spTree>
    <p:extLst>
      <p:ext uri="{BB962C8B-B14F-4D97-AF65-F5344CB8AC3E}">
        <p14:creationId xmlns="" xmlns:p14="http://schemas.microsoft.com/office/powerpoint/2010/main" val="2944212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869</Words>
  <Application>Microsoft Office PowerPoint</Application>
  <PresentationFormat>On-screen Show (4:3)</PresentationFormat>
  <Paragraphs>180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amar.singh</dc:creator>
  <cp:lastModifiedBy>HP</cp:lastModifiedBy>
  <cp:revision>38</cp:revision>
  <dcterms:created xsi:type="dcterms:W3CDTF">2020-04-02T19:06:18Z</dcterms:created>
  <dcterms:modified xsi:type="dcterms:W3CDTF">2020-04-18T14:17:27Z</dcterms:modified>
</cp:coreProperties>
</file>